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259" r:id="rId2"/>
    <p:sldId id="407" r:id="rId3"/>
    <p:sldId id="266" r:id="rId4"/>
    <p:sldId id="310" r:id="rId5"/>
    <p:sldId id="293" r:id="rId6"/>
    <p:sldId id="318" r:id="rId7"/>
    <p:sldId id="411" r:id="rId8"/>
    <p:sldId id="359" r:id="rId9"/>
    <p:sldId id="412" r:id="rId10"/>
    <p:sldId id="413" r:id="rId11"/>
    <p:sldId id="414" r:id="rId12"/>
    <p:sldId id="415" r:id="rId13"/>
    <p:sldId id="364" r:id="rId14"/>
    <p:sldId id="416" r:id="rId15"/>
    <p:sldId id="386" r:id="rId16"/>
    <p:sldId id="417" r:id="rId17"/>
    <p:sldId id="418" r:id="rId18"/>
    <p:sldId id="419" r:id="rId19"/>
    <p:sldId id="430" r:id="rId20"/>
    <p:sldId id="420" r:id="rId21"/>
    <p:sldId id="421" r:id="rId22"/>
    <p:sldId id="423" r:id="rId23"/>
    <p:sldId id="424" r:id="rId24"/>
    <p:sldId id="425" r:id="rId25"/>
    <p:sldId id="422" r:id="rId26"/>
    <p:sldId id="304" r:id="rId27"/>
    <p:sldId id="321" r:id="rId28"/>
    <p:sldId id="350" r:id="rId29"/>
    <p:sldId id="356" r:id="rId30"/>
    <p:sldId id="408" r:id="rId31"/>
    <p:sldId id="409" r:id="rId32"/>
    <p:sldId id="381" r:id="rId33"/>
    <p:sldId id="383" r:id="rId34"/>
    <p:sldId id="384" r:id="rId35"/>
    <p:sldId id="426" r:id="rId36"/>
    <p:sldId id="427" r:id="rId37"/>
    <p:sldId id="428" r:id="rId38"/>
    <p:sldId id="275" r:id="rId39"/>
    <p:sldId id="303" r:id="rId40"/>
    <p:sldId id="406" r:id="rId41"/>
    <p:sldId id="410" r:id="rId42"/>
    <p:sldId id="429" r:id="rId43"/>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9905"/>
    <a:srgbClr val="502C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24"/>
    <p:restoredTop sz="88903" autoAdjust="0"/>
  </p:normalViewPr>
  <p:slideViewPr>
    <p:cSldViewPr snapToGrid="0">
      <p:cViewPr varScale="1">
        <p:scale>
          <a:sx n="74" d="100"/>
          <a:sy n="74" d="100"/>
        </p:scale>
        <p:origin x="98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ACC7F71-1AA4-4FB6-A86F-1FF79B08D595}" type="doc">
      <dgm:prSet loTypeId="urn:microsoft.com/office/officeart/2005/8/layout/vProcess5" loCatId="process" qsTypeId="urn:microsoft.com/office/officeart/2005/8/quickstyle/simple1" qsCatId="simple" csTypeId="urn:microsoft.com/office/officeart/2005/8/colors/accent1_2" csCatId="accent1"/>
      <dgm:spPr/>
      <dgm:t>
        <a:bodyPr/>
        <a:lstStyle/>
        <a:p>
          <a:endParaRPr lang="en-US"/>
        </a:p>
      </dgm:t>
    </dgm:pt>
    <dgm:pt modelId="{60EAE767-C39E-4C77-8DAA-34C9C2BDD35D}">
      <dgm:prSet/>
      <dgm:spPr/>
      <dgm:t>
        <a:bodyPr/>
        <a:lstStyle/>
        <a:p>
          <a:r>
            <a:rPr lang="en-US" b="1"/>
            <a:t>Indium: Effects on Growth and Life Span</a:t>
          </a:r>
          <a:endParaRPr lang="en-US"/>
        </a:p>
      </dgm:t>
    </dgm:pt>
    <dgm:pt modelId="{F144F6AB-A508-4327-88B0-C61497F9432F}" type="parTrans" cxnId="{8FE84C53-80C3-4649-A032-105630AF5991}">
      <dgm:prSet/>
      <dgm:spPr/>
      <dgm:t>
        <a:bodyPr/>
        <a:lstStyle/>
        <a:p>
          <a:endParaRPr lang="en-US"/>
        </a:p>
      </dgm:t>
    </dgm:pt>
    <dgm:pt modelId="{56053904-7421-493A-B44D-4C083FA437BF}" type="sibTrans" cxnId="{8FE84C53-80C3-4649-A032-105630AF5991}">
      <dgm:prSet/>
      <dgm:spPr/>
      <dgm:t>
        <a:bodyPr/>
        <a:lstStyle/>
        <a:p>
          <a:endParaRPr lang="en-US"/>
        </a:p>
      </dgm:t>
    </dgm:pt>
    <dgm:pt modelId="{439C9B4C-172D-4087-A859-D59009ADFF24}">
      <dgm:prSet/>
      <dgm:spPr/>
      <dgm:t>
        <a:bodyPr/>
        <a:lstStyle/>
        <a:p>
          <a:r>
            <a:rPr lang="en-US"/>
            <a:t>Journal of Nutrition</a:t>
          </a:r>
        </a:p>
      </dgm:t>
    </dgm:pt>
    <dgm:pt modelId="{2E31FA54-2866-49EF-9B6D-3DEF7F48C2D6}" type="parTrans" cxnId="{74233888-74B0-4CB8-B6FD-3DE46CF5537E}">
      <dgm:prSet/>
      <dgm:spPr/>
      <dgm:t>
        <a:bodyPr/>
        <a:lstStyle/>
        <a:p>
          <a:endParaRPr lang="en-US"/>
        </a:p>
      </dgm:t>
    </dgm:pt>
    <dgm:pt modelId="{31A9B5C8-2234-4724-AC87-9FA6927E2338}" type="sibTrans" cxnId="{74233888-74B0-4CB8-B6FD-3DE46CF5537E}">
      <dgm:prSet/>
      <dgm:spPr/>
      <dgm:t>
        <a:bodyPr/>
        <a:lstStyle/>
        <a:p>
          <a:endParaRPr lang="en-US"/>
        </a:p>
      </dgm:t>
    </dgm:pt>
    <dgm:pt modelId="{3124BEC5-DF87-4EF0-808D-96244AAB7CAC}">
      <dgm:prSet/>
      <dgm:spPr/>
      <dgm:t>
        <a:bodyPr/>
        <a:lstStyle/>
        <a:p>
          <a:r>
            <a:rPr lang="en-US" b="1"/>
            <a:t>Medical Use of Indium Sulfate</a:t>
          </a:r>
          <a:endParaRPr lang="en-US"/>
        </a:p>
      </dgm:t>
    </dgm:pt>
    <dgm:pt modelId="{73069666-8D5D-465A-8FDD-D1205249B8C7}" type="parTrans" cxnId="{61527535-AE3C-4D7E-9C34-E24A184A096B}">
      <dgm:prSet/>
      <dgm:spPr/>
      <dgm:t>
        <a:bodyPr/>
        <a:lstStyle/>
        <a:p>
          <a:endParaRPr lang="en-US"/>
        </a:p>
      </dgm:t>
    </dgm:pt>
    <dgm:pt modelId="{F4E30EFA-A17D-4152-A80C-D602A300755D}" type="sibTrans" cxnId="{61527535-AE3C-4D7E-9C34-E24A184A096B}">
      <dgm:prSet/>
      <dgm:spPr/>
      <dgm:t>
        <a:bodyPr/>
        <a:lstStyle/>
        <a:p>
          <a:endParaRPr lang="en-US"/>
        </a:p>
      </dgm:t>
    </dgm:pt>
    <dgm:pt modelId="{E08EB512-8148-4A75-B290-77167996C420}">
      <dgm:prSet/>
      <dgm:spPr/>
      <dgm:t>
        <a:bodyPr/>
        <a:lstStyle/>
        <a:p>
          <a:r>
            <a:rPr lang="en-US"/>
            <a:t>Hungarian Scientific Academy</a:t>
          </a:r>
        </a:p>
      </dgm:t>
    </dgm:pt>
    <dgm:pt modelId="{2E96DA4B-35F9-43E6-95E6-C8A0EE49A0E5}" type="parTrans" cxnId="{ACF1203A-19F4-4E4F-A273-C0FF7F9C2A6F}">
      <dgm:prSet/>
      <dgm:spPr/>
      <dgm:t>
        <a:bodyPr/>
        <a:lstStyle/>
        <a:p>
          <a:endParaRPr lang="en-US"/>
        </a:p>
      </dgm:t>
    </dgm:pt>
    <dgm:pt modelId="{78BC7331-7E53-488E-9527-089A6E1129C7}" type="sibTrans" cxnId="{ACF1203A-19F4-4E4F-A273-C0FF7F9C2A6F}">
      <dgm:prSet/>
      <dgm:spPr/>
      <dgm:t>
        <a:bodyPr/>
        <a:lstStyle/>
        <a:p>
          <a:endParaRPr lang="en-US"/>
        </a:p>
      </dgm:t>
    </dgm:pt>
    <dgm:pt modelId="{47DF7EFC-E12B-4DC0-90C8-24763C7CF460}" type="pres">
      <dgm:prSet presAssocID="{8ACC7F71-1AA4-4FB6-A86F-1FF79B08D595}" presName="outerComposite" presStyleCnt="0">
        <dgm:presLayoutVars>
          <dgm:chMax val="5"/>
          <dgm:dir/>
          <dgm:resizeHandles val="exact"/>
        </dgm:presLayoutVars>
      </dgm:prSet>
      <dgm:spPr/>
    </dgm:pt>
    <dgm:pt modelId="{B90FE556-B608-4508-A4F7-7B826517B168}" type="pres">
      <dgm:prSet presAssocID="{8ACC7F71-1AA4-4FB6-A86F-1FF79B08D595}" presName="dummyMaxCanvas" presStyleCnt="0">
        <dgm:presLayoutVars/>
      </dgm:prSet>
      <dgm:spPr/>
    </dgm:pt>
    <dgm:pt modelId="{78656AF6-E0BE-48B3-97BA-61ABCFCC3CB4}" type="pres">
      <dgm:prSet presAssocID="{8ACC7F71-1AA4-4FB6-A86F-1FF79B08D595}" presName="FourNodes_1" presStyleLbl="node1" presStyleIdx="0" presStyleCnt="4">
        <dgm:presLayoutVars>
          <dgm:bulletEnabled val="1"/>
        </dgm:presLayoutVars>
      </dgm:prSet>
      <dgm:spPr/>
    </dgm:pt>
    <dgm:pt modelId="{2911C92C-BD3B-4339-AD93-BE11E18C4BC1}" type="pres">
      <dgm:prSet presAssocID="{8ACC7F71-1AA4-4FB6-A86F-1FF79B08D595}" presName="FourNodes_2" presStyleLbl="node1" presStyleIdx="1" presStyleCnt="4">
        <dgm:presLayoutVars>
          <dgm:bulletEnabled val="1"/>
        </dgm:presLayoutVars>
      </dgm:prSet>
      <dgm:spPr/>
    </dgm:pt>
    <dgm:pt modelId="{D6503535-A64C-4F51-95AE-77B408A48FD4}" type="pres">
      <dgm:prSet presAssocID="{8ACC7F71-1AA4-4FB6-A86F-1FF79B08D595}" presName="FourNodes_3" presStyleLbl="node1" presStyleIdx="2" presStyleCnt="4">
        <dgm:presLayoutVars>
          <dgm:bulletEnabled val="1"/>
        </dgm:presLayoutVars>
      </dgm:prSet>
      <dgm:spPr/>
    </dgm:pt>
    <dgm:pt modelId="{B4B934D4-9C7A-44D6-834C-52D1E0FD03B7}" type="pres">
      <dgm:prSet presAssocID="{8ACC7F71-1AA4-4FB6-A86F-1FF79B08D595}" presName="FourNodes_4" presStyleLbl="node1" presStyleIdx="3" presStyleCnt="4">
        <dgm:presLayoutVars>
          <dgm:bulletEnabled val="1"/>
        </dgm:presLayoutVars>
      </dgm:prSet>
      <dgm:spPr/>
    </dgm:pt>
    <dgm:pt modelId="{663327DD-C20E-491A-A8BE-20E2A5A6B29E}" type="pres">
      <dgm:prSet presAssocID="{8ACC7F71-1AA4-4FB6-A86F-1FF79B08D595}" presName="FourConn_1-2" presStyleLbl="fgAccFollowNode1" presStyleIdx="0" presStyleCnt="3">
        <dgm:presLayoutVars>
          <dgm:bulletEnabled val="1"/>
        </dgm:presLayoutVars>
      </dgm:prSet>
      <dgm:spPr/>
    </dgm:pt>
    <dgm:pt modelId="{24B76A4C-A70B-4F54-A58B-68DCC99F4576}" type="pres">
      <dgm:prSet presAssocID="{8ACC7F71-1AA4-4FB6-A86F-1FF79B08D595}" presName="FourConn_2-3" presStyleLbl="fgAccFollowNode1" presStyleIdx="1" presStyleCnt="3">
        <dgm:presLayoutVars>
          <dgm:bulletEnabled val="1"/>
        </dgm:presLayoutVars>
      </dgm:prSet>
      <dgm:spPr/>
    </dgm:pt>
    <dgm:pt modelId="{24927AB2-2ADD-41EE-9FD7-5640BC6FA135}" type="pres">
      <dgm:prSet presAssocID="{8ACC7F71-1AA4-4FB6-A86F-1FF79B08D595}" presName="FourConn_3-4" presStyleLbl="fgAccFollowNode1" presStyleIdx="2" presStyleCnt="3">
        <dgm:presLayoutVars>
          <dgm:bulletEnabled val="1"/>
        </dgm:presLayoutVars>
      </dgm:prSet>
      <dgm:spPr/>
    </dgm:pt>
    <dgm:pt modelId="{526F4D78-4077-4FBA-A3CC-E7726750D950}" type="pres">
      <dgm:prSet presAssocID="{8ACC7F71-1AA4-4FB6-A86F-1FF79B08D595}" presName="FourNodes_1_text" presStyleLbl="node1" presStyleIdx="3" presStyleCnt="4">
        <dgm:presLayoutVars>
          <dgm:bulletEnabled val="1"/>
        </dgm:presLayoutVars>
      </dgm:prSet>
      <dgm:spPr/>
    </dgm:pt>
    <dgm:pt modelId="{3CF8E6DF-57F0-448F-857E-EA719DFC4C5A}" type="pres">
      <dgm:prSet presAssocID="{8ACC7F71-1AA4-4FB6-A86F-1FF79B08D595}" presName="FourNodes_2_text" presStyleLbl="node1" presStyleIdx="3" presStyleCnt="4">
        <dgm:presLayoutVars>
          <dgm:bulletEnabled val="1"/>
        </dgm:presLayoutVars>
      </dgm:prSet>
      <dgm:spPr/>
    </dgm:pt>
    <dgm:pt modelId="{1F9410F0-DB46-4851-9202-8B3488BA777B}" type="pres">
      <dgm:prSet presAssocID="{8ACC7F71-1AA4-4FB6-A86F-1FF79B08D595}" presName="FourNodes_3_text" presStyleLbl="node1" presStyleIdx="3" presStyleCnt="4">
        <dgm:presLayoutVars>
          <dgm:bulletEnabled val="1"/>
        </dgm:presLayoutVars>
      </dgm:prSet>
      <dgm:spPr/>
    </dgm:pt>
    <dgm:pt modelId="{EE479760-5038-4776-A2D1-E75206109DBB}" type="pres">
      <dgm:prSet presAssocID="{8ACC7F71-1AA4-4FB6-A86F-1FF79B08D595}" presName="FourNodes_4_text" presStyleLbl="node1" presStyleIdx="3" presStyleCnt="4">
        <dgm:presLayoutVars>
          <dgm:bulletEnabled val="1"/>
        </dgm:presLayoutVars>
      </dgm:prSet>
      <dgm:spPr/>
    </dgm:pt>
  </dgm:ptLst>
  <dgm:cxnLst>
    <dgm:cxn modelId="{6DF4A301-2A98-45F8-A867-7DDC7D60EDC3}" type="presOf" srcId="{31A9B5C8-2234-4724-AC87-9FA6927E2338}" destId="{24B76A4C-A70B-4F54-A58B-68DCC99F4576}" srcOrd="0" destOrd="0" presId="urn:microsoft.com/office/officeart/2005/8/layout/vProcess5"/>
    <dgm:cxn modelId="{60AAD503-8509-41CB-AE07-EF6D250A1230}" type="presOf" srcId="{8ACC7F71-1AA4-4FB6-A86F-1FF79B08D595}" destId="{47DF7EFC-E12B-4DC0-90C8-24763C7CF460}" srcOrd="0" destOrd="0" presId="urn:microsoft.com/office/officeart/2005/8/layout/vProcess5"/>
    <dgm:cxn modelId="{33935A12-E306-40CA-BEE6-C86D72670598}" type="presOf" srcId="{439C9B4C-172D-4087-A859-D59009ADFF24}" destId="{3CF8E6DF-57F0-448F-857E-EA719DFC4C5A}" srcOrd="1" destOrd="0" presId="urn:microsoft.com/office/officeart/2005/8/layout/vProcess5"/>
    <dgm:cxn modelId="{8FF6B312-5DD6-444D-BAC4-21D66E7F6C61}" type="presOf" srcId="{56053904-7421-493A-B44D-4C083FA437BF}" destId="{663327DD-C20E-491A-A8BE-20E2A5A6B29E}" srcOrd="0" destOrd="0" presId="urn:microsoft.com/office/officeart/2005/8/layout/vProcess5"/>
    <dgm:cxn modelId="{61527535-AE3C-4D7E-9C34-E24A184A096B}" srcId="{8ACC7F71-1AA4-4FB6-A86F-1FF79B08D595}" destId="{3124BEC5-DF87-4EF0-808D-96244AAB7CAC}" srcOrd="2" destOrd="0" parTransId="{73069666-8D5D-465A-8FDD-D1205249B8C7}" sibTransId="{F4E30EFA-A17D-4152-A80C-D602A300755D}"/>
    <dgm:cxn modelId="{ACF1203A-19F4-4E4F-A273-C0FF7F9C2A6F}" srcId="{8ACC7F71-1AA4-4FB6-A86F-1FF79B08D595}" destId="{E08EB512-8148-4A75-B290-77167996C420}" srcOrd="3" destOrd="0" parTransId="{2E96DA4B-35F9-43E6-95E6-C8A0EE49A0E5}" sibTransId="{78BC7331-7E53-488E-9527-089A6E1129C7}"/>
    <dgm:cxn modelId="{3CA95464-687F-4255-B063-DFF0017828C0}" type="presOf" srcId="{E08EB512-8148-4A75-B290-77167996C420}" destId="{B4B934D4-9C7A-44D6-834C-52D1E0FD03B7}" srcOrd="0" destOrd="0" presId="urn:microsoft.com/office/officeart/2005/8/layout/vProcess5"/>
    <dgm:cxn modelId="{0346D846-8F52-4400-933B-ABEA6A9B38DD}" type="presOf" srcId="{439C9B4C-172D-4087-A859-D59009ADFF24}" destId="{2911C92C-BD3B-4339-AD93-BE11E18C4BC1}" srcOrd="0" destOrd="0" presId="urn:microsoft.com/office/officeart/2005/8/layout/vProcess5"/>
    <dgm:cxn modelId="{68C9D34B-F2BC-4F36-8415-57ADF36A4BEE}" type="presOf" srcId="{60EAE767-C39E-4C77-8DAA-34C9C2BDD35D}" destId="{526F4D78-4077-4FBA-A3CC-E7726750D950}" srcOrd="1" destOrd="0" presId="urn:microsoft.com/office/officeart/2005/8/layout/vProcess5"/>
    <dgm:cxn modelId="{C10BBE51-3254-4E5F-AF2D-C5295E71F90E}" type="presOf" srcId="{3124BEC5-DF87-4EF0-808D-96244AAB7CAC}" destId="{1F9410F0-DB46-4851-9202-8B3488BA777B}" srcOrd="1" destOrd="0" presId="urn:microsoft.com/office/officeart/2005/8/layout/vProcess5"/>
    <dgm:cxn modelId="{8FE84C53-80C3-4649-A032-105630AF5991}" srcId="{8ACC7F71-1AA4-4FB6-A86F-1FF79B08D595}" destId="{60EAE767-C39E-4C77-8DAA-34C9C2BDD35D}" srcOrd="0" destOrd="0" parTransId="{F144F6AB-A508-4327-88B0-C61497F9432F}" sibTransId="{56053904-7421-493A-B44D-4C083FA437BF}"/>
    <dgm:cxn modelId="{74233888-74B0-4CB8-B6FD-3DE46CF5537E}" srcId="{8ACC7F71-1AA4-4FB6-A86F-1FF79B08D595}" destId="{439C9B4C-172D-4087-A859-D59009ADFF24}" srcOrd="1" destOrd="0" parTransId="{2E31FA54-2866-49EF-9B6D-3DEF7F48C2D6}" sibTransId="{31A9B5C8-2234-4724-AC87-9FA6927E2338}"/>
    <dgm:cxn modelId="{A29EC9AE-658A-44BB-BF99-3531EC448395}" type="presOf" srcId="{3124BEC5-DF87-4EF0-808D-96244AAB7CAC}" destId="{D6503535-A64C-4F51-95AE-77B408A48FD4}" srcOrd="0" destOrd="0" presId="urn:microsoft.com/office/officeart/2005/8/layout/vProcess5"/>
    <dgm:cxn modelId="{353942DF-5C12-4A92-BC02-C996472FE7A9}" type="presOf" srcId="{F4E30EFA-A17D-4152-A80C-D602A300755D}" destId="{24927AB2-2ADD-41EE-9FD7-5640BC6FA135}" srcOrd="0" destOrd="0" presId="urn:microsoft.com/office/officeart/2005/8/layout/vProcess5"/>
    <dgm:cxn modelId="{D21F27E2-D8C1-4D4C-9061-E3DB7D8FC3D1}" type="presOf" srcId="{60EAE767-C39E-4C77-8DAA-34C9C2BDD35D}" destId="{78656AF6-E0BE-48B3-97BA-61ABCFCC3CB4}" srcOrd="0" destOrd="0" presId="urn:microsoft.com/office/officeart/2005/8/layout/vProcess5"/>
    <dgm:cxn modelId="{2F9144E7-60A5-45B8-BA3B-B3F66E6854F8}" type="presOf" srcId="{E08EB512-8148-4A75-B290-77167996C420}" destId="{EE479760-5038-4776-A2D1-E75206109DBB}" srcOrd="1" destOrd="0" presId="urn:microsoft.com/office/officeart/2005/8/layout/vProcess5"/>
    <dgm:cxn modelId="{E4F49456-EEC2-4722-AC58-DF7B72A936FB}" type="presParOf" srcId="{47DF7EFC-E12B-4DC0-90C8-24763C7CF460}" destId="{B90FE556-B608-4508-A4F7-7B826517B168}" srcOrd="0" destOrd="0" presId="urn:microsoft.com/office/officeart/2005/8/layout/vProcess5"/>
    <dgm:cxn modelId="{C34C8251-45A0-4E0D-A44D-B10638788AFD}" type="presParOf" srcId="{47DF7EFC-E12B-4DC0-90C8-24763C7CF460}" destId="{78656AF6-E0BE-48B3-97BA-61ABCFCC3CB4}" srcOrd="1" destOrd="0" presId="urn:microsoft.com/office/officeart/2005/8/layout/vProcess5"/>
    <dgm:cxn modelId="{430AA3BE-A2C2-4A95-BD2C-44F1129B6C94}" type="presParOf" srcId="{47DF7EFC-E12B-4DC0-90C8-24763C7CF460}" destId="{2911C92C-BD3B-4339-AD93-BE11E18C4BC1}" srcOrd="2" destOrd="0" presId="urn:microsoft.com/office/officeart/2005/8/layout/vProcess5"/>
    <dgm:cxn modelId="{BD1F0413-C1C6-417C-B1F3-D587EFFAE326}" type="presParOf" srcId="{47DF7EFC-E12B-4DC0-90C8-24763C7CF460}" destId="{D6503535-A64C-4F51-95AE-77B408A48FD4}" srcOrd="3" destOrd="0" presId="urn:microsoft.com/office/officeart/2005/8/layout/vProcess5"/>
    <dgm:cxn modelId="{4EDDBE35-81C6-4446-8DB1-630D993F02D2}" type="presParOf" srcId="{47DF7EFC-E12B-4DC0-90C8-24763C7CF460}" destId="{B4B934D4-9C7A-44D6-834C-52D1E0FD03B7}" srcOrd="4" destOrd="0" presId="urn:microsoft.com/office/officeart/2005/8/layout/vProcess5"/>
    <dgm:cxn modelId="{9CB3B708-F462-48BC-81BF-B54226AD24E3}" type="presParOf" srcId="{47DF7EFC-E12B-4DC0-90C8-24763C7CF460}" destId="{663327DD-C20E-491A-A8BE-20E2A5A6B29E}" srcOrd="5" destOrd="0" presId="urn:microsoft.com/office/officeart/2005/8/layout/vProcess5"/>
    <dgm:cxn modelId="{C40BA067-F916-4677-8B60-CF3E79878F64}" type="presParOf" srcId="{47DF7EFC-E12B-4DC0-90C8-24763C7CF460}" destId="{24B76A4C-A70B-4F54-A58B-68DCC99F4576}" srcOrd="6" destOrd="0" presId="urn:microsoft.com/office/officeart/2005/8/layout/vProcess5"/>
    <dgm:cxn modelId="{B06265B2-85FC-4885-972D-A7EF4CFFF3D8}" type="presParOf" srcId="{47DF7EFC-E12B-4DC0-90C8-24763C7CF460}" destId="{24927AB2-2ADD-41EE-9FD7-5640BC6FA135}" srcOrd="7" destOrd="0" presId="urn:microsoft.com/office/officeart/2005/8/layout/vProcess5"/>
    <dgm:cxn modelId="{6A5D69FF-C280-48D3-9E6A-7AA6ACA6D960}" type="presParOf" srcId="{47DF7EFC-E12B-4DC0-90C8-24763C7CF460}" destId="{526F4D78-4077-4FBA-A3CC-E7726750D950}" srcOrd="8" destOrd="0" presId="urn:microsoft.com/office/officeart/2005/8/layout/vProcess5"/>
    <dgm:cxn modelId="{735E6424-97BF-4AB4-BC30-D431FA9241F2}" type="presParOf" srcId="{47DF7EFC-E12B-4DC0-90C8-24763C7CF460}" destId="{3CF8E6DF-57F0-448F-857E-EA719DFC4C5A}" srcOrd="9" destOrd="0" presId="urn:microsoft.com/office/officeart/2005/8/layout/vProcess5"/>
    <dgm:cxn modelId="{D0798710-5B6A-4B0D-B465-D36BEA008AF2}" type="presParOf" srcId="{47DF7EFC-E12B-4DC0-90C8-24763C7CF460}" destId="{1F9410F0-DB46-4851-9202-8B3488BA777B}" srcOrd="10" destOrd="0" presId="urn:microsoft.com/office/officeart/2005/8/layout/vProcess5"/>
    <dgm:cxn modelId="{6266361B-3FCD-46B8-9077-7EFB8230A449}" type="presParOf" srcId="{47DF7EFC-E12B-4DC0-90C8-24763C7CF460}" destId="{EE479760-5038-4776-A2D1-E75206109DBB}"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656AF6-E0BE-48B3-97BA-61ABCFCC3CB4}">
      <dsp:nvSpPr>
        <dsp:cNvPr id="0" name=""/>
        <dsp:cNvSpPr/>
      </dsp:nvSpPr>
      <dsp:spPr>
        <a:xfrm>
          <a:off x="0" y="0"/>
          <a:ext cx="5490804" cy="1210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Indium: Effects on Growth and Life Span</a:t>
          </a:r>
          <a:endParaRPr lang="en-US" sz="3200" kern="1200"/>
        </a:p>
      </dsp:txBody>
      <dsp:txXfrm>
        <a:off x="35462" y="35462"/>
        <a:ext cx="4081986" cy="1139839"/>
      </dsp:txXfrm>
    </dsp:sp>
    <dsp:sp modelId="{2911C92C-BD3B-4339-AD93-BE11E18C4BC1}">
      <dsp:nvSpPr>
        <dsp:cNvPr id="0" name=""/>
        <dsp:cNvSpPr/>
      </dsp:nvSpPr>
      <dsp:spPr>
        <a:xfrm>
          <a:off x="459854" y="1430902"/>
          <a:ext cx="5490804" cy="1210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Journal of Nutrition</a:t>
          </a:r>
        </a:p>
      </dsp:txBody>
      <dsp:txXfrm>
        <a:off x="495316" y="1466364"/>
        <a:ext cx="4173029" cy="1139839"/>
      </dsp:txXfrm>
    </dsp:sp>
    <dsp:sp modelId="{D6503535-A64C-4F51-95AE-77B408A48FD4}">
      <dsp:nvSpPr>
        <dsp:cNvPr id="0" name=""/>
        <dsp:cNvSpPr/>
      </dsp:nvSpPr>
      <dsp:spPr>
        <a:xfrm>
          <a:off x="912846" y="2861805"/>
          <a:ext cx="5490804" cy="1210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b="1" kern="1200"/>
            <a:t>Medical Use of Indium Sulfate</a:t>
          </a:r>
          <a:endParaRPr lang="en-US" sz="3200" kern="1200"/>
        </a:p>
      </dsp:txBody>
      <dsp:txXfrm>
        <a:off x="948308" y="2897267"/>
        <a:ext cx="4179892" cy="1139839"/>
      </dsp:txXfrm>
    </dsp:sp>
    <dsp:sp modelId="{B4B934D4-9C7A-44D6-834C-52D1E0FD03B7}">
      <dsp:nvSpPr>
        <dsp:cNvPr id="0" name=""/>
        <dsp:cNvSpPr/>
      </dsp:nvSpPr>
      <dsp:spPr>
        <a:xfrm>
          <a:off x="1372701" y="4292708"/>
          <a:ext cx="5490804" cy="121076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Hungarian Scientific Academy</a:t>
          </a:r>
        </a:p>
      </dsp:txBody>
      <dsp:txXfrm>
        <a:off x="1408163" y="4328170"/>
        <a:ext cx="4173029" cy="1139839"/>
      </dsp:txXfrm>
    </dsp:sp>
    <dsp:sp modelId="{663327DD-C20E-491A-A8BE-20E2A5A6B29E}">
      <dsp:nvSpPr>
        <dsp:cNvPr id="0" name=""/>
        <dsp:cNvSpPr/>
      </dsp:nvSpPr>
      <dsp:spPr>
        <a:xfrm>
          <a:off x="4703808" y="927335"/>
          <a:ext cx="786996" cy="7869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4880882" y="927335"/>
        <a:ext cx="432848" cy="592214"/>
      </dsp:txXfrm>
    </dsp:sp>
    <dsp:sp modelId="{24B76A4C-A70B-4F54-A58B-68DCC99F4576}">
      <dsp:nvSpPr>
        <dsp:cNvPr id="0" name=""/>
        <dsp:cNvSpPr/>
      </dsp:nvSpPr>
      <dsp:spPr>
        <a:xfrm>
          <a:off x="5163663" y="2358237"/>
          <a:ext cx="786996" cy="7869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340737" y="2358237"/>
        <a:ext cx="432848" cy="592214"/>
      </dsp:txXfrm>
    </dsp:sp>
    <dsp:sp modelId="{24927AB2-2ADD-41EE-9FD7-5640BC6FA135}">
      <dsp:nvSpPr>
        <dsp:cNvPr id="0" name=""/>
        <dsp:cNvSpPr/>
      </dsp:nvSpPr>
      <dsp:spPr>
        <a:xfrm>
          <a:off x="5616654" y="3789140"/>
          <a:ext cx="786996" cy="786996"/>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en-US" sz="3500" kern="1200"/>
        </a:p>
      </dsp:txBody>
      <dsp:txXfrm>
        <a:off x="5793728" y="3789140"/>
        <a:ext cx="432848" cy="592214"/>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F705937D-F65E-054B-8810-F603B39589D7}" type="datetimeFigureOut">
              <a:rPr lang="en-US" smtClean="0"/>
              <a:t>5/18/2024</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013B702B-8F80-644B-8497-6DDFC3A65120}" type="slidenum">
              <a:rPr lang="en-US" smtClean="0"/>
              <a:t>‹#›</a:t>
            </a:fld>
            <a:endParaRPr lang="en-US"/>
          </a:p>
        </p:txBody>
      </p:sp>
    </p:spTree>
    <p:extLst>
      <p:ext uri="{BB962C8B-B14F-4D97-AF65-F5344CB8AC3E}">
        <p14:creationId xmlns:p14="http://schemas.microsoft.com/office/powerpoint/2010/main" val="33613128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3B702B-8F80-644B-8497-6DDFC3A65120}" type="slidenum">
              <a:rPr lang="en-US" smtClean="0"/>
              <a:t>5</a:t>
            </a:fld>
            <a:endParaRPr lang="en-US"/>
          </a:p>
        </p:txBody>
      </p:sp>
    </p:spTree>
    <p:extLst>
      <p:ext uri="{BB962C8B-B14F-4D97-AF65-F5344CB8AC3E}">
        <p14:creationId xmlns:p14="http://schemas.microsoft.com/office/powerpoint/2010/main" val="2134619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venir"/>
                <a:sym typeface="Avenir Roman"/>
              </a:rPr>
              <a:t>PMS and Low Sex Drive: </a:t>
            </a:r>
            <a:r>
              <a:rPr lang="en-US" sz="1200" dirty="0">
                <a:latin typeface="Avenir"/>
                <a:ea typeface="Avenir"/>
                <a:cs typeface="Avenir"/>
                <a:sym typeface="Avenir Roman"/>
              </a:rPr>
              <a:t>Both men and women are subject to irregularities related to their sex hormones. And both men and women have relatively appropriate levels of estrogen, progesterone, DHEA and testosterone. Although women have a more obvious gauge of hormone balance via </a:t>
            </a:r>
            <a:r>
              <a:rPr lang="en-US" sz="1200" dirty="0" err="1">
                <a:latin typeface="Avenir"/>
                <a:ea typeface="Avenir"/>
                <a:cs typeface="Avenir"/>
                <a:sym typeface="Avenir Roman"/>
              </a:rPr>
              <a:t>menstration</a:t>
            </a:r>
            <a:r>
              <a:rPr lang="en-US" sz="1200" dirty="0">
                <a:latin typeface="Avenir"/>
                <a:ea typeface="Avenir"/>
                <a:cs typeface="Avenir"/>
                <a:sym typeface="Avenir Roman"/>
              </a:rPr>
              <a:t>, both sexes can experience sexual dysfunction or issues with libido due to the complex intricacies and interactions of these powerful substances.</a:t>
            </a:r>
            <a:endParaRPr lang="en-US" dirty="0"/>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14</a:t>
            </a:fld>
            <a:endParaRPr lang="en-US"/>
          </a:p>
        </p:txBody>
      </p:sp>
    </p:spTree>
    <p:extLst>
      <p:ext uri="{BB962C8B-B14F-4D97-AF65-F5344CB8AC3E}">
        <p14:creationId xmlns:p14="http://schemas.microsoft.com/office/powerpoint/2010/main" val="18570295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not all doom and gloom. Here are some options that</a:t>
            </a:r>
            <a:r>
              <a:rPr lang="en-US" baseline="0" dirty="0"/>
              <a:t> you have available. </a:t>
            </a:r>
            <a:endParaRPr lang="en-US" dirty="0"/>
          </a:p>
          <a:p>
            <a:endParaRPr lang="en-US" dirty="0"/>
          </a:p>
        </p:txBody>
      </p:sp>
    </p:spTree>
    <p:extLst>
      <p:ext uri="{BB962C8B-B14F-4D97-AF65-F5344CB8AC3E}">
        <p14:creationId xmlns:p14="http://schemas.microsoft.com/office/powerpoint/2010/main" val="2262888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10751" latinLnBrk="1" hangingPunct="0"/>
            <a:r>
              <a:rPr lang="en-US" sz="2400" dirty="0">
                <a:solidFill>
                  <a:srgbClr val="000000"/>
                </a:solidFill>
                <a:sym typeface="Helvetica Light"/>
              </a:rPr>
              <a:t>Mechanical Relief are all of the quick answer items such as:</a:t>
            </a:r>
          </a:p>
        </p:txBody>
      </p:sp>
    </p:spTree>
    <p:extLst>
      <p:ext uri="{BB962C8B-B14F-4D97-AF65-F5344CB8AC3E}">
        <p14:creationId xmlns:p14="http://schemas.microsoft.com/office/powerpoint/2010/main" val="33504986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theoretically directly replacing your declining levels of hormone.</a:t>
            </a:r>
          </a:p>
          <a:p>
            <a:r>
              <a:rPr lang="en-US" dirty="0"/>
              <a:t>Been around since 1940. 1966 some concerning data came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Grandfather</a:t>
            </a:r>
            <a:r>
              <a:rPr lang="en-US" baseline="0" dirty="0"/>
              <a:t> story with side effects. No idea what I was thinking</a:t>
            </a:r>
          </a:p>
          <a:p>
            <a:r>
              <a:rPr lang="en-US" dirty="0"/>
              <a:t>Example of testosterone study.</a:t>
            </a:r>
          </a:p>
          <a:p>
            <a:r>
              <a:rPr lang="en-US" dirty="0"/>
              <a:t>Use it or loose</a:t>
            </a:r>
            <a:r>
              <a:rPr lang="en-US" baseline="0" dirty="0"/>
              <a:t> it. This is important because of quality of life.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18</a:t>
            </a:fld>
            <a:endParaRPr lang="en-US"/>
          </a:p>
        </p:txBody>
      </p:sp>
    </p:spTree>
    <p:extLst>
      <p:ext uri="{BB962C8B-B14F-4D97-AF65-F5344CB8AC3E}">
        <p14:creationId xmlns:p14="http://schemas.microsoft.com/office/powerpoint/2010/main" val="1884930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are theoretically directly replacing your declining levels of hormone.</a:t>
            </a:r>
          </a:p>
          <a:p>
            <a:r>
              <a:rPr lang="en-US" dirty="0"/>
              <a:t>Been around since 1940. 1966 some concerning data came out.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Grandfather</a:t>
            </a:r>
            <a:r>
              <a:rPr lang="en-US" baseline="0" dirty="0"/>
              <a:t> story with side effects. No idea what I was thinking</a:t>
            </a:r>
          </a:p>
          <a:p>
            <a:r>
              <a:rPr lang="en-US" dirty="0"/>
              <a:t>Example of testosterone study.</a:t>
            </a:r>
          </a:p>
          <a:p>
            <a:r>
              <a:rPr lang="en-US" dirty="0"/>
              <a:t>Use it or loose</a:t>
            </a:r>
            <a:r>
              <a:rPr lang="en-US" baseline="0" dirty="0"/>
              <a:t> it. This is important because of quality of life.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19</a:t>
            </a:fld>
            <a:endParaRPr lang="en-US"/>
          </a:p>
        </p:txBody>
      </p:sp>
    </p:spTree>
    <p:extLst>
      <p:ext uri="{BB962C8B-B14F-4D97-AF65-F5344CB8AC3E}">
        <p14:creationId xmlns:p14="http://schemas.microsoft.com/office/powerpoint/2010/main" val="41551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Bio-Identical hormones or natural hormones are hormones that are prepared to be identical to those produced by the body. However, the hormones are still made </a:t>
            </a:r>
            <a:r>
              <a:rPr lang="en-US" sz="1200" dirty="0">
                <a:solidFill>
                  <a:schemeClr val="tx1"/>
                </a:solidFill>
              </a:rPr>
              <a:t>by compounding chemists which are claimed to be safer than “traditional” hormones used in Hormone Replacement Therapy (HRT).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There is zero clinical data that they are safer. They do come from a different source. IE plants instead of horse urine. There is that.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Please note! Bio-</a:t>
            </a:r>
            <a:r>
              <a:rPr lang="en-US" sz="1200" dirty="0" err="1">
                <a:solidFill>
                  <a:schemeClr val="tx1"/>
                </a:solidFill>
              </a:rPr>
              <a:t>Identiacl</a:t>
            </a:r>
            <a:r>
              <a:rPr lang="en-US" sz="1200" dirty="0">
                <a:solidFill>
                  <a:schemeClr val="tx1"/>
                </a:solidFill>
              </a:rPr>
              <a:t> hormones will carry the same benefits and risks as HRT.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20</a:t>
            </a:fld>
            <a:endParaRPr lang="en-US"/>
          </a:p>
        </p:txBody>
      </p:sp>
    </p:spTree>
    <p:extLst>
      <p:ext uri="{BB962C8B-B14F-4D97-AF65-F5344CB8AC3E}">
        <p14:creationId xmlns:p14="http://schemas.microsoft.com/office/powerpoint/2010/main" val="6545240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Lets see what happens when we take a look at living better through nature</a:t>
            </a:r>
          </a:p>
          <a:p>
            <a:endParaRPr lang="en-US" dirty="0"/>
          </a:p>
        </p:txBody>
      </p:sp>
    </p:spTree>
    <p:extLst>
      <p:ext uri="{BB962C8B-B14F-4D97-AF65-F5344CB8AC3E}">
        <p14:creationId xmlns:p14="http://schemas.microsoft.com/office/powerpoint/2010/main" val="693507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Vegetables, fruit, some grains, legumes</a:t>
            </a:r>
          </a:p>
          <a:p>
            <a:r>
              <a:rPr lang="en-US" dirty="0"/>
              <a:t>Meat,</a:t>
            </a:r>
            <a:r>
              <a:rPr lang="en-US" baseline="0" dirty="0"/>
              <a:t> fruit, </a:t>
            </a:r>
            <a:r>
              <a:rPr lang="en-US" baseline="0" dirty="0" err="1"/>
              <a:t>vegi</a:t>
            </a:r>
            <a:endParaRPr lang="en-US" baseline="0" dirty="0"/>
          </a:p>
          <a:p>
            <a:pPr>
              <a:lnSpc>
                <a:spcPct val="90000"/>
              </a:lnSpc>
            </a:pPr>
            <a:r>
              <a:rPr lang="en-US" sz="1400" b="1" dirty="0">
                <a:solidFill>
                  <a:srgbClr val="FFFFFF"/>
                </a:solidFill>
                <a:latin typeface="Avenir"/>
                <a:sym typeface="Helvetica Light"/>
              </a:rPr>
              <a:t>Phyto” means plants</a:t>
            </a:r>
          </a:p>
          <a:p>
            <a:pPr marL="342900" indent="-228600">
              <a:lnSpc>
                <a:spcPct val="90000"/>
              </a:lnSpc>
              <a:buFont typeface="Arial" panose="020B0604020202020204" pitchFamily="34" charset="0"/>
              <a:buChar char="•"/>
            </a:pPr>
            <a:r>
              <a:rPr lang="en-US" dirty="0">
                <a:solidFill>
                  <a:srgbClr val="FFFFFF"/>
                </a:solidFill>
                <a:latin typeface="Avenir"/>
              </a:rPr>
              <a:t>Phyto-estrogen: are estrogen like chemicals found in some plants and </a:t>
            </a:r>
          </a:p>
          <a:p>
            <a:pPr marL="342900" indent="-228600">
              <a:lnSpc>
                <a:spcPct val="90000"/>
              </a:lnSpc>
              <a:buFont typeface="Arial" panose="020B0604020202020204" pitchFamily="34" charset="0"/>
              <a:buChar char="•"/>
            </a:pPr>
            <a:r>
              <a:rPr lang="en-US" dirty="0">
                <a:solidFill>
                  <a:srgbClr val="FFFFFF"/>
                </a:solidFill>
                <a:latin typeface="Avenir"/>
                <a:sym typeface="Helvetica Light"/>
              </a:rPr>
              <a:t>Phyto-androgen: are plants that have effects similar to testosterone.</a:t>
            </a:r>
          </a:p>
          <a:p>
            <a:pPr>
              <a:lnSpc>
                <a:spcPct val="90000"/>
              </a:lnSpc>
            </a:pPr>
            <a:r>
              <a:rPr lang="en-US" sz="1400" b="1" dirty="0">
                <a:solidFill>
                  <a:srgbClr val="FFFFFF"/>
                </a:solidFill>
                <a:latin typeface="Avenir"/>
                <a:sym typeface="Helvetica Light"/>
              </a:rPr>
              <a:t>However, this form is much weaker than your natural hormones produced.</a:t>
            </a:r>
          </a:p>
          <a:p>
            <a:r>
              <a:rPr lang="en-US" dirty="0"/>
              <a:t>What doe all these have in common? </a:t>
            </a:r>
          </a:p>
          <a:p>
            <a:r>
              <a:rPr lang="en-US" sz="1200" strike="sngStrike" dirty="0">
                <a:solidFill>
                  <a:schemeClr val="bg1"/>
                </a:solidFill>
                <a:latin typeface="Montserrat" panose="00000500000000000000" pitchFamily="2" charset="0"/>
                <a:sym typeface="Helvetica Light"/>
              </a:rPr>
              <a:t>Mechanical Relief, </a:t>
            </a:r>
            <a:r>
              <a:rPr lang="en-US" sz="1200" strike="sngStrike" dirty="0">
                <a:solidFill>
                  <a:schemeClr val="bg1"/>
                </a:solidFill>
                <a:latin typeface="Montserrat" panose="00000500000000000000" pitchFamily="2" charset="0"/>
              </a:rPr>
              <a:t>Hormone Replacement Therapy, </a:t>
            </a:r>
            <a:r>
              <a:rPr lang="en-US" sz="1200" strike="sngStrike" dirty="0">
                <a:solidFill>
                  <a:schemeClr val="bg1"/>
                </a:solidFill>
                <a:latin typeface="Montserrat" panose="00000500000000000000" pitchFamily="2" charset="0"/>
                <a:sym typeface="Helvetica Light"/>
              </a:rPr>
              <a:t>Bio-Identical Hormones, along with food are all outside sources for hormone relief.</a:t>
            </a:r>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22</a:t>
            </a:fld>
            <a:endParaRPr lang="en-US"/>
          </a:p>
        </p:txBody>
      </p:sp>
    </p:spTree>
    <p:extLst>
      <p:ext uri="{BB962C8B-B14F-4D97-AF65-F5344CB8AC3E}">
        <p14:creationId xmlns:p14="http://schemas.microsoft.com/office/powerpoint/2010/main" val="14826278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0751" latinLnBrk="1" hangingPunct="0"/>
            <a:r>
              <a:rPr lang="en-US" sz="1200" dirty="0">
                <a:solidFill>
                  <a:srgbClr val="000000"/>
                </a:solidFill>
                <a:sym typeface="Helvetica Light"/>
              </a:rPr>
              <a:t>Essential trace elements (ETE) are naturally occurring </a:t>
            </a:r>
          </a:p>
          <a:p>
            <a:pPr defTabSz="410751" latinLnBrk="1" hangingPunct="0"/>
            <a:r>
              <a:rPr lang="en-US" sz="1200" dirty="0">
                <a:solidFill>
                  <a:srgbClr val="000000"/>
                </a:solidFill>
                <a:sym typeface="Helvetica Light"/>
              </a:rPr>
              <a:t>trace minerals that are required by humans in very tiny amounts.</a:t>
            </a:r>
          </a:p>
          <a:p>
            <a:pPr defTabSz="410751" latinLnBrk="1" hangingPunct="0"/>
            <a:r>
              <a:rPr lang="en-US" sz="800" dirty="0">
                <a:solidFill>
                  <a:srgbClr val="000000"/>
                </a:solidFill>
              </a:rPr>
              <a:t>Range from 18 milligrams to 50 micrograms.</a:t>
            </a:r>
          </a:p>
          <a:p>
            <a:pPr defTabSz="410751" latinLnBrk="1" hangingPunct="0"/>
            <a:r>
              <a:rPr lang="en-US" sz="800" dirty="0">
                <a:solidFill>
                  <a:srgbClr val="000000"/>
                </a:solidFill>
                <a:sym typeface="Helvetica Light"/>
              </a:rPr>
              <a:t>How many grams, milligrams or micrograms is equal to $0.01?</a:t>
            </a:r>
            <a:endParaRPr lang="en-US" sz="1200" dirty="0">
              <a:solidFill>
                <a:srgbClr val="000000"/>
              </a:solidFill>
              <a:sym typeface="Helvetica Light"/>
            </a:endParaRPr>
          </a:p>
          <a:p>
            <a:r>
              <a:rPr lang="en-US" dirty="0"/>
              <a:t>120</a:t>
            </a:r>
          </a:p>
        </p:txBody>
      </p:sp>
      <p:sp>
        <p:nvSpPr>
          <p:cNvPr id="4" name="Slide Number Placeholder 3"/>
          <p:cNvSpPr>
            <a:spLocks noGrp="1"/>
          </p:cNvSpPr>
          <p:nvPr>
            <p:ph type="sldNum" sz="quarter" idx="5"/>
          </p:nvPr>
        </p:nvSpPr>
        <p:spPr/>
        <p:txBody>
          <a:bodyPr/>
          <a:lstStyle/>
          <a:p>
            <a:fld id="{013B702B-8F80-644B-8497-6DDFC3A65120}" type="slidenum">
              <a:rPr lang="en-US" smtClean="0"/>
              <a:t>23</a:t>
            </a:fld>
            <a:endParaRPr lang="en-US"/>
          </a:p>
        </p:txBody>
      </p:sp>
    </p:spTree>
    <p:extLst>
      <p:ext uri="{BB962C8B-B14F-4D97-AF65-F5344CB8AC3E}">
        <p14:creationId xmlns:p14="http://schemas.microsoft.com/office/powerpoint/2010/main" val="3768230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Hormones are an on off switch.</a:t>
            </a:r>
            <a:r>
              <a:rPr lang="en-US" baseline="0" dirty="0"/>
              <a:t> When you were younger you did not think about your hormones working because they just worked. You only notice when there are symptoms that are less than desirable.  Lets be sure your hormones are turned on.</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10751" latinLnBrk="1" hangingPunct="0"/>
            <a:r>
              <a:rPr lang="en-US" sz="1200" dirty="0">
                <a:solidFill>
                  <a:srgbClr val="000000"/>
                </a:solidFill>
                <a:sym typeface="Helvetica Light"/>
              </a:rPr>
              <a:t>Science continues to work on which ones and how much are critical for healthy living and how they work with our bodies.</a:t>
            </a:r>
          </a:p>
          <a:p>
            <a:pPr defTabSz="410751" latinLnBrk="1" hangingPunct="0"/>
            <a:r>
              <a:rPr lang="en-US" sz="1200" dirty="0">
                <a:solidFill>
                  <a:srgbClr val="000000"/>
                </a:solidFill>
                <a:sym typeface="Helvetica Light"/>
              </a:rPr>
              <a:t>We depend on at least 9 trace elements: iron, zinc, copper, manganese, iodine, chromium, selenium, molybdenum and cobalt.</a:t>
            </a:r>
          </a:p>
          <a:p>
            <a:pPr defTabSz="410751" latinLnBrk="1" hangingPunct="0"/>
            <a:r>
              <a:rPr lang="en-US" sz="800" dirty="0">
                <a:solidFill>
                  <a:srgbClr val="000000"/>
                </a:solidFill>
              </a:rPr>
              <a:t>These are for optimum metabolic function.</a:t>
            </a:r>
            <a:endParaRPr lang="en-US" sz="1200" dirty="0">
              <a:solidFill>
                <a:srgbClr val="000000"/>
              </a:solidFill>
              <a:sym typeface="Helvetica Light"/>
            </a:endParaRPr>
          </a:p>
          <a:p>
            <a:pPr defTabSz="410751" latinLnBrk="1" hangingPunct="0"/>
            <a:r>
              <a:rPr lang="en-US" sz="1600" b="1" dirty="0">
                <a:solidFill>
                  <a:srgbClr val="000000"/>
                </a:solidFill>
                <a:latin typeface="Avenir"/>
                <a:sym typeface="Helvetica Light"/>
              </a:rPr>
              <a:t>What do these ETE do?</a:t>
            </a:r>
          </a:p>
          <a:p>
            <a:pPr defTabSz="410751" latinLnBrk="1" hangingPunct="0"/>
            <a:r>
              <a:rPr lang="en-US" sz="1600" b="1" dirty="0">
                <a:solidFill>
                  <a:srgbClr val="000000"/>
                </a:solidFill>
                <a:latin typeface="Avenir"/>
                <a:sym typeface="Helvetica Light"/>
              </a:rPr>
              <a:t>1.   </a:t>
            </a:r>
            <a:r>
              <a:rPr lang="en-US" sz="1200" dirty="0">
                <a:solidFill>
                  <a:srgbClr val="000000"/>
                </a:solidFill>
                <a:latin typeface="Avenir"/>
              </a:rPr>
              <a:t>Trigger chemical reactions to produce essential compounds.</a:t>
            </a:r>
          </a:p>
          <a:p>
            <a:pPr defTabSz="410751" latinLnBrk="1" hangingPunct="0"/>
            <a:r>
              <a:rPr lang="en-US" sz="1600" b="1" dirty="0">
                <a:solidFill>
                  <a:srgbClr val="000000"/>
                </a:solidFill>
                <a:latin typeface="Avenir"/>
                <a:sym typeface="Helvetica Light"/>
              </a:rPr>
              <a:t>2.</a:t>
            </a:r>
            <a:r>
              <a:rPr lang="en-US" sz="1200" b="1" dirty="0">
                <a:solidFill>
                  <a:srgbClr val="000000"/>
                </a:solidFill>
                <a:latin typeface="Avenir"/>
                <a:sym typeface="Helvetica Light"/>
              </a:rPr>
              <a:t>   </a:t>
            </a:r>
            <a:r>
              <a:rPr lang="en-US" sz="1200" dirty="0">
                <a:solidFill>
                  <a:srgbClr val="000000"/>
                </a:solidFill>
                <a:latin typeface="Avenir"/>
                <a:sym typeface="Helvetica Light"/>
              </a:rPr>
              <a:t>Key structures of vital body parts (iron for </a:t>
            </a:r>
            <a:r>
              <a:rPr lang="en-US" sz="1200" dirty="0">
                <a:solidFill>
                  <a:srgbClr val="000000"/>
                </a:solidFill>
                <a:latin typeface="Avenir"/>
              </a:rPr>
              <a:t>blood).</a:t>
            </a:r>
          </a:p>
          <a:p>
            <a:pPr defTabSz="410751" latinLnBrk="1" hangingPunct="0"/>
            <a:r>
              <a:rPr lang="en-US" sz="1600" b="1" dirty="0">
                <a:solidFill>
                  <a:srgbClr val="000000"/>
                </a:solidFill>
                <a:latin typeface="Avenir"/>
                <a:sym typeface="Helvetica Light"/>
              </a:rPr>
              <a:t>3.</a:t>
            </a:r>
            <a:r>
              <a:rPr lang="en-US" sz="1200" b="1" dirty="0">
                <a:solidFill>
                  <a:srgbClr val="000000"/>
                </a:solidFill>
                <a:latin typeface="Avenir"/>
                <a:sym typeface="Helvetica Light"/>
              </a:rPr>
              <a:t>   </a:t>
            </a:r>
            <a:r>
              <a:rPr lang="en-US" sz="1200" dirty="0">
                <a:solidFill>
                  <a:srgbClr val="000000"/>
                </a:solidFill>
                <a:latin typeface="Avenir"/>
                <a:sym typeface="Helvetica Light"/>
              </a:rPr>
              <a:t>Protection from abnormalities (dementia).</a:t>
            </a:r>
          </a:p>
          <a:p>
            <a:pPr marL="228600" indent="-228600" defTabSz="410751" latinLnBrk="1" hangingPunct="0">
              <a:buAutoNum type="arabicPeriod" startAt="4"/>
            </a:pPr>
            <a:r>
              <a:rPr lang="en-US" sz="1200" dirty="0">
                <a:solidFill>
                  <a:srgbClr val="000000"/>
                </a:solidFill>
                <a:latin typeface="Avenir"/>
              </a:rPr>
              <a:t>Interacting with macromolecules such as enzymes,               	</a:t>
            </a:r>
          </a:p>
          <a:p>
            <a:pPr marL="0" indent="0" defTabSz="410751" latinLnBrk="1" hangingPunct="0">
              <a:buNone/>
            </a:pPr>
            <a:r>
              <a:rPr lang="en-US" sz="1200" dirty="0">
                <a:solidFill>
                  <a:srgbClr val="000000"/>
                </a:solidFill>
                <a:latin typeface="Avenir"/>
              </a:rPr>
              <a:t>biological membranes and HORMONES.</a:t>
            </a:r>
            <a:endParaRPr lang="en-US" sz="1200" dirty="0">
              <a:solidFill>
                <a:srgbClr val="000000"/>
              </a:solidFill>
              <a:latin typeface="Avenir"/>
              <a:sym typeface="Helvetica Light"/>
            </a:endParaRPr>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24</a:t>
            </a:fld>
            <a:endParaRPr lang="en-US"/>
          </a:p>
        </p:txBody>
      </p:sp>
    </p:spTree>
    <p:extLst>
      <p:ext uri="{BB962C8B-B14F-4D97-AF65-F5344CB8AC3E}">
        <p14:creationId xmlns:p14="http://schemas.microsoft.com/office/powerpoint/2010/main" val="38092398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defTabSz="410751" latinLnBrk="1" hangingPunct="0"/>
            <a:r>
              <a:rPr lang="en-US" sz="4000" dirty="0">
                <a:solidFill>
                  <a:schemeClr val="bg1"/>
                </a:solidFill>
                <a:latin typeface="Avenir"/>
                <a:sym typeface="Helvetica Light"/>
              </a:rPr>
              <a:t>Did you know that </a:t>
            </a:r>
            <a:r>
              <a:rPr lang="en-US" sz="4000" dirty="0">
                <a:solidFill>
                  <a:schemeClr val="bg1"/>
                </a:solidFill>
                <a:latin typeface="Avenir"/>
              </a:rPr>
              <a:t>v</a:t>
            </a:r>
            <a:r>
              <a:rPr lang="en-US" sz="4000" dirty="0">
                <a:solidFill>
                  <a:schemeClr val="bg1"/>
                </a:solidFill>
                <a:latin typeface="Avenir"/>
                <a:sym typeface="Helvetica Light"/>
              </a:rPr>
              <a:t>itamins could not exist without </a:t>
            </a:r>
            <a:r>
              <a:rPr lang="en-US" sz="4000" dirty="0">
                <a:solidFill>
                  <a:schemeClr val="bg1"/>
                </a:solidFill>
                <a:latin typeface="Avenir"/>
              </a:rPr>
              <a:t>trace minerals!</a:t>
            </a:r>
          </a:p>
          <a:p>
            <a:pPr defTabSz="410751" latinLnBrk="1" hangingPunct="0"/>
            <a:r>
              <a:rPr lang="en-US" sz="4000" dirty="0">
                <a:solidFill>
                  <a:schemeClr val="bg1"/>
                </a:solidFill>
                <a:latin typeface="Avenir"/>
              </a:rPr>
              <a:t>If we do not absorb the minerals we ingest, then they do not access most of our cells.</a:t>
            </a:r>
          </a:p>
          <a:p>
            <a:pPr defTabSz="410751" latinLnBrk="1" hangingPunct="0"/>
            <a:r>
              <a:rPr lang="en-US" sz="4000" dirty="0">
                <a:solidFill>
                  <a:schemeClr val="bg1"/>
                </a:solidFill>
                <a:latin typeface="Avenir"/>
              </a:rPr>
              <a:t>Malabsorption of trace minerals results in disease and a body that functions at a reduced capacity.</a:t>
            </a:r>
          </a:p>
          <a:p>
            <a:pPr defTabSz="410751" latinLnBrk="1" hangingPunct="0"/>
            <a:r>
              <a:rPr lang="en-US" sz="4000" dirty="0">
                <a:solidFill>
                  <a:schemeClr val="bg1"/>
                </a:solidFill>
                <a:latin typeface="Avenir"/>
              </a:rPr>
              <a:t>It is important to opt for trace minerals in an absorbable form that offer a good availability such as plant-based trace minerals so that the body can benefit.</a:t>
            </a:r>
            <a:endParaRPr lang="en-US" sz="4000" dirty="0">
              <a:solidFill>
                <a:schemeClr val="bg1"/>
              </a:solidFill>
              <a:latin typeface="Avenir"/>
              <a:sym typeface="Helvetica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dirty="0">
                <a:solidFill>
                  <a:schemeClr val="bg1"/>
                </a:solidFill>
                <a:latin typeface="Avenir"/>
              </a:rPr>
              <a:t>Indium is the 49</a:t>
            </a:r>
            <a:r>
              <a:rPr lang="en-US" sz="4000" baseline="30000" dirty="0">
                <a:solidFill>
                  <a:schemeClr val="bg1"/>
                </a:solidFill>
                <a:latin typeface="Avenir"/>
              </a:rPr>
              <a:t>th</a:t>
            </a:r>
            <a:r>
              <a:rPr lang="en-US" sz="4000" dirty="0">
                <a:solidFill>
                  <a:schemeClr val="bg1"/>
                </a:solidFill>
                <a:latin typeface="Avenir"/>
              </a:rPr>
              <a:t> element on the periodic table. How does this play a role in our bodies?</a:t>
            </a:r>
          </a:p>
          <a:p>
            <a:r>
              <a:rPr lang="en-US" sz="2800" baseline="0" dirty="0"/>
              <a:t>ABSORPTION. But how do I know this. Let me tell you a little bit about EPR and who we are.</a:t>
            </a:r>
            <a:endParaRPr lang="en-US" sz="2800" dirty="0"/>
          </a:p>
        </p:txBody>
      </p:sp>
    </p:spTree>
    <p:extLst>
      <p:ext uri="{BB962C8B-B14F-4D97-AF65-F5344CB8AC3E}">
        <p14:creationId xmlns:p14="http://schemas.microsoft.com/office/powerpoint/2010/main" val="10275835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Necessity is the mother of all inventions. Well, before our family experienced the tragic loss of a loved one shortly after he contracted HIV, there was no rock that we'd leave unturned in our effort to find a cure to save him. Although, he lost his battle to this aggressive disease, our family discovered something in our searching. We “discovered” something that researchers in fact had been testing for years; The olive leaf.</a:t>
            </a:r>
          </a:p>
          <a:p>
            <a:r>
              <a:rPr lang="en-US" dirty="0"/>
              <a:t>Eventually we contracted our own team of researchers to investigate this seemingly miraculous leaf to see if it really had the immunity powers many had claimed. To make a long story of research trials and lab tests short, it did! It proved it's immune boosting strength so much so that we were convinced we had to get it out there and that it needed to be on shelves everywhere! But, like many great things, we found it already was.</a:t>
            </a:r>
          </a:p>
          <a:p>
            <a:r>
              <a:rPr lang="en-US" dirty="0"/>
              <a:t>And after investigating the olive leaf products that were already out there, we found out why. The answer was in THE WAY other company's were getting that "magical" (no, not like unicorns) chemical, </a:t>
            </a:r>
            <a:r>
              <a:rPr lang="en-US" dirty="0" err="1"/>
              <a:t>oleurpein</a:t>
            </a:r>
            <a:r>
              <a:rPr lang="en-US" dirty="0"/>
              <a:t>, out of the leaves. When they extracted this chemical from the leaves they were destroying all the properties that made it so great, so powerful and so truly life-saving. So we went back to the lab and that's where d-Lenolate®, our signature olive leaf extract product, was born. </a:t>
            </a:r>
          </a:p>
          <a:p>
            <a:r>
              <a:rPr lang="en-US" dirty="0"/>
              <a:t>To cut another long story short, although there are other olive leaf extract products on the market today, none of them use our patented extraction process to obtain the “RIGHT” stereoisomer, d-Lenolate, that is the bio-available form of oleuropein.  </a:t>
            </a:r>
          </a:p>
          <a:p>
            <a:endParaRPr lang="en-US" dirty="0"/>
          </a:p>
          <a:p>
            <a:r>
              <a:rPr lang="en-US" dirty="0"/>
              <a:t>As for those other questions about the media and the hype, all we can say is that we are an old family company founded in 1995. Think of us as your neighborhood mom and pop shop that just happened to grow a ton of olive trees in the back. To this day, we are still 100% family owned and operated, supported by a great team of researchers, colleagues and medical professionals that have all become like, well, family.</a:t>
            </a:r>
          </a:p>
          <a:p>
            <a:endParaRPr lang="en-US" dirty="0"/>
          </a:p>
          <a:p>
            <a:r>
              <a:rPr lang="en-US" dirty="0"/>
              <a:t>Our goal has never been to run off with money bags and exploit people's suffering (we're looking at you </a:t>
            </a:r>
            <a:r>
              <a:rPr lang="en-US" dirty="0" err="1"/>
              <a:t>pharmecutical</a:t>
            </a:r>
            <a:r>
              <a:rPr lang="en-US" dirty="0"/>
              <a:t> companies). Our mission as a company, and a family, is to do our best to share this incredible gift from nature with everyone and carry on the legacy of a young man whose life was tragically cut short. </a:t>
            </a:r>
          </a:p>
          <a:p>
            <a:r>
              <a:rPr lang="en-US" dirty="0"/>
              <a:t> </a:t>
            </a:r>
          </a:p>
          <a:p>
            <a:r>
              <a:rPr lang="en-US" dirty="0"/>
              <a:t>We like to think of East Park Research as being born from our family's will to survive and our passion for helping enable others to live long and healthy lives, without the fear &amp; pain of "limbo". </a:t>
            </a:r>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26</a:t>
            </a:fld>
            <a:endParaRPr lang="en-US"/>
          </a:p>
        </p:txBody>
      </p:sp>
    </p:spTree>
    <p:extLst>
      <p:ext uri="{BB962C8B-B14F-4D97-AF65-F5344CB8AC3E}">
        <p14:creationId xmlns:p14="http://schemas.microsoft.com/office/powerpoint/2010/main" val="134930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27</a:t>
            </a:fld>
            <a:endParaRPr lang="en-US"/>
          </a:p>
        </p:txBody>
      </p:sp>
    </p:spTree>
    <p:extLst>
      <p:ext uri="{BB962C8B-B14F-4D97-AF65-F5344CB8AC3E}">
        <p14:creationId xmlns:p14="http://schemas.microsoft.com/office/powerpoint/2010/main" val="197148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r>
              <a:rPr lang="en-US" sz="1200" dirty="0"/>
              <a:t>We now know that these results are seen in both sexes.</a:t>
            </a:r>
          </a:p>
          <a:p>
            <a:pPr lvl="0" algn="l"/>
            <a:r>
              <a:rPr lang="en-US" sz="1200" dirty="0"/>
              <a:t>Why have you never heard of this. Simple: Indium is not found in our food source. </a:t>
            </a:r>
          </a:p>
          <a:p>
            <a:pPr algn="l"/>
            <a:r>
              <a:rPr lang="en-US" sz="1200" b="1" dirty="0"/>
              <a:t>Indium dramatically increases essential trace mineral absorption</a:t>
            </a:r>
          </a:p>
          <a:p>
            <a:pPr algn="l"/>
            <a:r>
              <a:rPr lang="en-US" sz="1200" b="1" dirty="0"/>
              <a:t>Indium has huge beneficial effects on the thyroid and pituitary glands. </a:t>
            </a:r>
            <a:endParaRPr lang="en-US" sz="1200" dirty="0"/>
          </a:p>
          <a:p>
            <a:endParaRPr lang="en-US" dirty="0"/>
          </a:p>
        </p:txBody>
      </p:sp>
      <p:sp>
        <p:nvSpPr>
          <p:cNvPr id="4" name="Slide Number Placeholder 3"/>
          <p:cNvSpPr>
            <a:spLocks noGrp="1"/>
          </p:cNvSpPr>
          <p:nvPr>
            <p:ph type="sldNum" sz="quarter" idx="5"/>
          </p:nvPr>
        </p:nvSpPr>
        <p:spPr/>
        <p:txBody>
          <a:bodyPr/>
          <a:lstStyle/>
          <a:p>
            <a:fld id="{013B702B-8F80-644B-8497-6DDFC3A65120}" type="slidenum">
              <a:rPr lang="en-US" smtClean="0"/>
              <a:t>28</a:t>
            </a:fld>
            <a:endParaRPr lang="en-US"/>
          </a:p>
        </p:txBody>
      </p:sp>
    </p:spTree>
    <p:extLst>
      <p:ext uri="{BB962C8B-B14F-4D97-AF65-F5344CB8AC3E}">
        <p14:creationId xmlns:p14="http://schemas.microsoft.com/office/powerpoint/2010/main" val="3861757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05371" indent="-305371">
              <a:spcBef>
                <a:spcPts val="412"/>
              </a:spcBef>
              <a:buSzPct val="75000"/>
              <a:defRPr sz="1800"/>
            </a:pPr>
            <a:r>
              <a:rPr lang="en-US" sz="2500" dirty="0"/>
              <a:t>Hypo-Thyroid </a:t>
            </a:r>
            <a:r>
              <a:rPr lang="en-US" sz="2500" dirty="0" err="1"/>
              <a:t>vs</a:t>
            </a:r>
            <a:r>
              <a:rPr lang="en-US" sz="2500" dirty="0"/>
              <a:t> Hyper-Thyroid</a:t>
            </a:r>
          </a:p>
          <a:p>
            <a:pPr marL="305371" indent="-305371">
              <a:spcBef>
                <a:spcPts val="412"/>
              </a:spcBef>
              <a:buSzPct val="75000"/>
              <a:defRPr sz="1800"/>
            </a:pPr>
            <a:r>
              <a:rPr lang="en-US" sz="2500" dirty="0"/>
              <a:t>Men vs Women</a:t>
            </a:r>
          </a:p>
          <a:p>
            <a:pPr marL="305371" marR="0" lvl="0" indent="-305371" algn="l" defTabSz="914400" rtl="0" eaLnBrk="1" fontAlgn="auto" latinLnBrk="0" hangingPunct="1">
              <a:lnSpc>
                <a:spcPct val="100000"/>
              </a:lnSpc>
              <a:spcBef>
                <a:spcPts val="412"/>
              </a:spcBef>
              <a:spcAft>
                <a:spcPts val="0"/>
              </a:spcAft>
              <a:buClrTx/>
              <a:buSzPct val="75000"/>
              <a:buFontTx/>
              <a:buNone/>
              <a:tabLst/>
              <a:defRPr sz="1800"/>
            </a:pPr>
            <a:r>
              <a:rPr lang="en-US" sz="1800" dirty="0"/>
              <a:t>indium = absorption of ETE and ETE = thyroid function </a:t>
            </a:r>
          </a:p>
          <a:p>
            <a:pPr marL="305371" indent="-305371">
              <a:spcBef>
                <a:spcPts val="412"/>
              </a:spcBef>
              <a:buSzPct val="75000"/>
              <a:defRPr sz="1800"/>
            </a:pPr>
            <a:endParaRPr lang="en-US" dirty="0"/>
          </a:p>
          <a:p>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not all doom and gloom. Here are some options that</a:t>
            </a:r>
            <a:r>
              <a:rPr lang="en-US" baseline="0" dirty="0"/>
              <a:t> you have available. </a:t>
            </a:r>
            <a:endParaRPr lang="en-US" dirty="0"/>
          </a:p>
          <a:p>
            <a:endParaRPr lang="en-US" dirty="0"/>
          </a:p>
        </p:txBody>
      </p:sp>
    </p:spTree>
    <p:extLst>
      <p:ext uri="{BB962C8B-B14F-4D97-AF65-F5344CB8AC3E}">
        <p14:creationId xmlns:p14="http://schemas.microsoft.com/office/powerpoint/2010/main" val="5026062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not all doom and gloom. Here are some options that</a:t>
            </a:r>
            <a:r>
              <a:rPr lang="en-US" baseline="0" dirty="0"/>
              <a:t> you have available. </a:t>
            </a:r>
            <a:endParaRPr lang="en-US" dirty="0"/>
          </a:p>
          <a:p>
            <a:endParaRPr lang="en-US" dirty="0"/>
          </a:p>
        </p:txBody>
      </p:sp>
    </p:spTree>
    <p:extLst>
      <p:ext uri="{BB962C8B-B14F-4D97-AF65-F5344CB8AC3E}">
        <p14:creationId xmlns:p14="http://schemas.microsoft.com/office/powerpoint/2010/main" val="41591925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Everything is not all doom and gloom. Here are some options that</a:t>
            </a:r>
            <a:r>
              <a:rPr lang="en-US" baseline="0" dirty="0"/>
              <a:t> you have available. </a:t>
            </a:r>
            <a:endParaRPr lang="en-US" dirty="0"/>
          </a:p>
          <a:p>
            <a:endParaRPr lang="en-US" dirty="0"/>
          </a:p>
        </p:txBody>
      </p:sp>
    </p:spTree>
    <p:extLst>
      <p:ext uri="{BB962C8B-B14F-4D97-AF65-F5344CB8AC3E}">
        <p14:creationId xmlns:p14="http://schemas.microsoft.com/office/powerpoint/2010/main" val="353378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You are either connected or your not. Your hormones are either connected and interacting</a:t>
            </a:r>
            <a:r>
              <a:rPr lang="en-US" baseline="0" dirty="0"/>
              <a:t> or they are not. Hormones are just like being connected to </a:t>
            </a:r>
            <a:r>
              <a:rPr lang="en-US" baseline="0" dirty="0" err="1"/>
              <a:t>Wifi</a:t>
            </a:r>
            <a:r>
              <a:rPr lang="en-US" baseline="0" dirty="0"/>
              <a:t>.</a:t>
            </a:r>
            <a:endParaRPr lang="en-US" dirty="0"/>
          </a:p>
        </p:txBody>
      </p:sp>
    </p:spTree>
    <p:extLst>
      <p:ext uri="{BB962C8B-B14F-4D97-AF65-F5344CB8AC3E}">
        <p14:creationId xmlns:p14="http://schemas.microsoft.com/office/powerpoint/2010/main" val="996493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Fatigue: </a:t>
            </a:r>
            <a:r>
              <a:rPr lang="en-US" sz="2500" dirty="0">
                <a:latin typeface="Avenir"/>
                <a:ea typeface="Avenir"/>
                <a:cs typeface="Avenir"/>
                <a:sym typeface="Avenir Roman"/>
              </a:rPr>
              <a:t>Everyone is tired sometimes. But you should recover with adequate rest, hydration and a healthy diet. If you feel you are taking care of yourself but are still exhausted or just can’t seem to get back to your best, take a look at your hormone levels. Adrenal fatigue and hypothyroidism are more prevalent in our high-paced society than you may think.</a:t>
            </a:r>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Avenir"/>
                <a:sym typeface="Avenir Roman"/>
              </a:rPr>
              <a:t>Anxiety: </a:t>
            </a:r>
            <a:r>
              <a:rPr lang="en-US" sz="1200" dirty="0">
                <a:latin typeface="Avenir"/>
                <a:ea typeface="Avenir"/>
                <a:cs typeface="Avenir"/>
                <a:sym typeface="Avenir Roman"/>
              </a:rPr>
              <a:t>It’s not “all in your head”. Neuroendocrinology is the study of the intimate relationship of the neurotransmitters, or chemical messengers of the brain, and hormones. Excess adrenal stimulation due to the outrageous stress that we subject ourselves to has become a silent epidemic. We know eating the right foods and techniques such as meditation, and deep breathing engages the relaxation side of your nervous system rather than the “fight-or-flight” impulses.</a:t>
            </a:r>
          </a:p>
        </p:txBody>
      </p:sp>
    </p:spTree>
    <p:extLst>
      <p:ext uri="{BB962C8B-B14F-4D97-AF65-F5344CB8AC3E}">
        <p14:creationId xmlns:p14="http://schemas.microsoft.com/office/powerpoint/2010/main" val="3075567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Avenir"/>
                <a:sym typeface="Avenir Roman"/>
              </a:rPr>
              <a:t>Weight Gain: </a:t>
            </a:r>
            <a:r>
              <a:rPr lang="en-US" sz="1200" dirty="0">
                <a:latin typeface="Avenir"/>
                <a:ea typeface="Avenir"/>
                <a:cs typeface="Avenir"/>
                <a:sym typeface="Avenir Roman"/>
              </a:rPr>
              <a:t>Why is it that so many people struggle with weight fluctuations? It’s because we are starving ourselves and working so hard. The body experiences these challenges as stress. And when the body is stressed, it produces more Cortisol. Cortisol tells your body to hang on to that fat because it’s a great storage form of energy.</a:t>
            </a:r>
          </a:p>
        </p:txBody>
      </p:sp>
    </p:spTree>
    <p:extLst>
      <p:ext uri="{BB962C8B-B14F-4D97-AF65-F5344CB8AC3E}">
        <p14:creationId xmlns:p14="http://schemas.microsoft.com/office/powerpoint/2010/main" val="31018537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Avenir"/>
                <a:sym typeface="Avenir Roman"/>
              </a:rPr>
              <a:t>Insomnia: </a:t>
            </a:r>
            <a:r>
              <a:rPr lang="en-US" sz="1200" dirty="0">
                <a:latin typeface="Avenir"/>
                <a:ea typeface="Avenir"/>
                <a:cs typeface="Avenir"/>
                <a:sym typeface="Avenir Roman"/>
              </a:rPr>
              <a:t>There are many reasons why someone may be having difficulty sleeping. But if it’s persistent, it’s likely related a hormonal imbalance. Melatonin, the well-known sleep chemical, is a hormone released by the pineal gland in the brain. As a hormone, it is intimately related and affected by the other hormones. You can think of the different hormones as pieces in a complicated game of chess. If you move one, it affects all the others and they have to move accordingly. With certain moves, things can get dangerous. If you are not sleeping well, it would be wise to have a professional assist you.</a:t>
            </a:r>
          </a:p>
        </p:txBody>
      </p:sp>
    </p:spTree>
    <p:extLst>
      <p:ext uri="{BB962C8B-B14F-4D97-AF65-F5344CB8AC3E}">
        <p14:creationId xmlns:p14="http://schemas.microsoft.com/office/powerpoint/2010/main" val="1872893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Avenir"/>
                <a:sym typeface="Avenir Roman"/>
              </a:rPr>
              <a:t>IBS: </a:t>
            </a:r>
            <a:r>
              <a:rPr lang="en-US" sz="1200" dirty="0">
                <a:latin typeface="Avenir"/>
                <a:ea typeface="Avenir"/>
                <a:cs typeface="Avenir"/>
                <a:sym typeface="Avenir Roman"/>
              </a:rPr>
              <a:t>There are more neurotransmitters in the gut than there are in the brain. So it should be no surprise that IBS is related to conditions such as anxiety and depression. Hormones influence gut function in other ways as well such as affecting the microbiome of the gut, the bacterial system in our intestines. Hormone imbalances can lead to imbalances in our bacterial colonies influencing their numbers and function. </a:t>
            </a:r>
          </a:p>
        </p:txBody>
      </p:sp>
    </p:spTree>
    <p:extLst>
      <p:ext uri="{BB962C8B-B14F-4D97-AF65-F5344CB8AC3E}">
        <p14:creationId xmlns:p14="http://schemas.microsoft.com/office/powerpoint/2010/main" val="1954488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500" dirty="0">
                <a:latin typeface="Avenir"/>
                <a:sym typeface="Avenir Roman"/>
              </a:rPr>
              <a:t>Skin and Hair Changes: </a:t>
            </a:r>
            <a:r>
              <a:rPr lang="en-US" sz="2500" dirty="0">
                <a:latin typeface="Avenir"/>
                <a:ea typeface="Avenir"/>
                <a:cs typeface="Avenir"/>
                <a:sym typeface="Avenir Roman"/>
              </a:rPr>
              <a:t>The quality and vitality of your skin and hair is directly related to your hormones. Thyroid abnormalities, for example, may cause dry hair or skin, thinning hair, hair loss or brittle nails.</a:t>
            </a: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urse Titl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p:nvPr>
        </p:nvSpPr>
        <p:spPr>
          <a:xfrm>
            <a:off x="838200" y="2569093"/>
            <a:ext cx="11137392" cy="2387600"/>
          </a:xfrm>
        </p:spPr>
        <p:txBody>
          <a:bodyPr anchor="b">
            <a:normAutofit/>
          </a:bodyPr>
          <a:lstStyle>
            <a:lvl1pPr algn="ctr">
              <a:defRPr sz="7200" b="1">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p:nvPr>
        </p:nvSpPr>
        <p:spPr>
          <a:xfrm>
            <a:off x="838200" y="5048768"/>
            <a:ext cx="11137392" cy="1137602"/>
          </a:xfrm>
        </p:spPr>
        <p:txBody>
          <a:bodyPr>
            <a:normAutofit/>
          </a:bodyPr>
          <a:lstStyle>
            <a:lvl1pPr marL="0" indent="0" algn="ctr">
              <a:buNone/>
              <a:defRPr sz="4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39161B6-1D5D-093B-64B1-5AF6A1DADF70}"/>
              </a:ext>
            </a:extLst>
          </p:cNvPr>
          <p:cNvSpPr>
            <a:spLocks noGrp="1"/>
          </p:cNvSpPr>
          <p:nvPr>
            <p:ph type="dt" sz="half" idx="10"/>
          </p:nvPr>
        </p:nvSpPr>
        <p:spPr>
          <a:xfrm>
            <a:off x="838200" y="6356350"/>
            <a:ext cx="2743200" cy="365125"/>
          </a:xfrm>
          <a:prstGeom prst="rect">
            <a:avLst/>
          </a:prstGeom>
        </p:spPr>
        <p:txBody>
          <a:bodyPr/>
          <a:lstStyle>
            <a:lvl1pPr>
              <a:defRPr>
                <a:solidFill>
                  <a:schemeClr val="bg2"/>
                </a:solidFill>
              </a:defRPr>
            </a:lvl1pPr>
          </a:lstStyle>
          <a:p>
            <a:fld id="{6002B5EB-D6C7-8642-A2E1-DD5A515001D3}" type="datetimeFigureOut">
              <a:rPr lang="en-US" smtClean="0"/>
              <a:pPr/>
              <a:t>5/18/2024</a:t>
            </a:fld>
            <a:endParaRPr lang="en-US"/>
          </a:p>
        </p:txBody>
      </p:sp>
      <p:sp>
        <p:nvSpPr>
          <p:cNvPr id="5" name="Footer Placeholder 4">
            <a:extLst>
              <a:ext uri="{FF2B5EF4-FFF2-40B4-BE49-F238E27FC236}">
                <a16:creationId xmlns:a16="http://schemas.microsoft.com/office/drawing/2014/main" id="{1283A5EA-F964-C1C6-D3C7-FC3621E183B2}"/>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2"/>
                </a:solidFill>
              </a:defRPr>
            </a:lvl1pPr>
          </a:lstStyle>
          <a:p>
            <a:endParaRPr lang="en-US"/>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a:p>
        </p:txBody>
      </p:sp>
      <p:pic>
        <p:nvPicPr>
          <p:cNvPr id="14" name="Picture 13" descr="A black and white logo&#10;&#10;Description automatically generated">
            <a:extLst>
              <a:ext uri="{FF2B5EF4-FFF2-40B4-BE49-F238E27FC236}">
                <a16:creationId xmlns:a16="http://schemas.microsoft.com/office/drawing/2014/main" id="{D30B2016-DAC8-EB60-7E1D-950C93E9742B}"/>
              </a:ext>
            </a:extLst>
          </p:cNvPr>
          <p:cNvPicPr>
            <a:picLocks noChangeAspect="1"/>
          </p:cNvPicPr>
          <p:nvPr userDrawn="1"/>
        </p:nvPicPr>
        <p:blipFill>
          <a:blip r:embed="rId2"/>
          <a:stretch>
            <a:fillRect/>
          </a:stretch>
        </p:blipFill>
        <p:spPr>
          <a:xfrm>
            <a:off x="5182870" y="489378"/>
            <a:ext cx="1826260" cy="1686851"/>
          </a:xfrm>
          <a:prstGeom prst="rect">
            <a:avLst/>
          </a:prstGeom>
        </p:spPr>
      </p:pic>
    </p:spTree>
    <p:extLst>
      <p:ext uri="{BB962C8B-B14F-4D97-AF65-F5344CB8AC3E}">
        <p14:creationId xmlns:p14="http://schemas.microsoft.com/office/powerpoint/2010/main" val="21913967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 Slide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1714500"/>
            <a:ext cx="9144000" cy="3913414"/>
          </a:xfrm>
        </p:spPr>
        <p:txBody>
          <a:bodyPr anchor="t"/>
          <a:lstStyle>
            <a:lvl1pPr marL="0" marR="0" indent="0" algn="l" defTabSz="914400" rtl="0" eaLnBrk="1" fontAlgn="auto" latinLnBrk="0" hangingPunct="1">
              <a:lnSpc>
                <a:spcPct val="90000"/>
              </a:lnSpc>
              <a:spcBef>
                <a:spcPct val="0"/>
              </a:spcBef>
              <a:spcAft>
                <a:spcPts val="0"/>
              </a:spcAft>
              <a:buClrTx/>
              <a:buSzTx/>
              <a:buFontTx/>
              <a:buNone/>
              <a:tabLst/>
              <a:defRPr sz="6000">
                <a:solidFill>
                  <a:schemeClr val="accent1"/>
                </a:solidFill>
              </a:defRPr>
            </a:lvl1pPr>
          </a:lstStyle>
          <a:p>
            <a:r>
              <a:rPr lang="en-US" dirty="0"/>
              <a:t>Enter your question in this text box</a:t>
            </a:r>
          </a:p>
        </p:txBody>
      </p:sp>
      <p:sp>
        <p:nvSpPr>
          <p:cNvPr id="5" name="Slide Number Placeholder 5">
            <a:extLst>
              <a:ext uri="{FF2B5EF4-FFF2-40B4-BE49-F238E27FC236}">
                <a16:creationId xmlns:a16="http://schemas.microsoft.com/office/drawing/2014/main" id="{3BB2AD74-4EC0-0CA6-E024-F8501659D703}"/>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7" name="Group 6">
            <a:extLst>
              <a:ext uri="{FF2B5EF4-FFF2-40B4-BE49-F238E27FC236}">
                <a16:creationId xmlns:a16="http://schemas.microsoft.com/office/drawing/2014/main" id="{8A79FB09-BAE3-F03A-999B-67A7D0F6130F}"/>
              </a:ext>
            </a:extLst>
          </p:cNvPr>
          <p:cNvGrpSpPr/>
          <p:nvPr userDrawn="1"/>
        </p:nvGrpSpPr>
        <p:grpSpPr>
          <a:xfrm>
            <a:off x="10426192" y="5032822"/>
            <a:ext cx="1549400" cy="1825625"/>
            <a:chOff x="10426192" y="5032822"/>
            <a:chExt cx="1549400" cy="1825625"/>
          </a:xfrm>
        </p:grpSpPr>
        <p:grpSp>
          <p:nvGrpSpPr>
            <p:cNvPr id="8" name="Group 7">
              <a:extLst>
                <a:ext uri="{FF2B5EF4-FFF2-40B4-BE49-F238E27FC236}">
                  <a16:creationId xmlns:a16="http://schemas.microsoft.com/office/drawing/2014/main" id="{5FD17B29-6FCC-EC10-31B6-E214384BC938}"/>
                </a:ext>
              </a:extLst>
            </p:cNvPr>
            <p:cNvGrpSpPr/>
            <p:nvPr userDrawn="1"/>
          </p:nvGrpSpPr>
          <p:grpSpPr>
            <a:xfrm rot="10800000">
              <a:off x="10426192" y="5032822"/>
              <a:ext cx="1549400" cy="1825625"/>
              <a:chOff x="10426192" y="-1"/>
              <a:chExt cx="1549400" cy="1825625"/>
            </a:xfrm>
          </p:grpSpPr>
          <p:sp>
            <p:nvSpPr>
              <p:cNvPr id="10" name="Rounded Rectangle 9">
                <a:extLst>
                  <a:ext uri="{FF2B5EF4-FFF2-40B4-BE49-F238E27FC236}">
                    <a16:creationId xmlns:a16="http://schemas.microsoft.com/office/drawing/2014/main" id="{C2A564D1-CED1-C668-8A70-7B9B138C4688}"/>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F7A5C06-98ED-D1BC-EEA8-47E49688F4AE}"/>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3A661913-0CB1-6DE5-48F6-6D77D6CA479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209984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Slide">
    <p:bg>
      <p:bgPr>
        <a:solidFill>
          <a:schemeClr val="accent2"/>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65B3B86-1C1E-F98F-C8A2-739CF2A6CD32}"/>
              </a:ext>
            </a:extLst>
          </p:cNvPr>
          <p:cNvSpPr>
            <a:spLocks noGrp="1"/>
          </p:cNvSpPr>
          <p:nvPr>
            <p:ph type="pic" sz="quarter" idx="13"/>
          </p:nvPr>
        </p:nvSpPr>
        <p:spPr>
          <a:xfrm>
            <a:off x="571500" y="436563"/>
            <a:ext cx="11129963" cy="5919787"/>
          </a:xfrm>
        </p:spPr>
        <p:txBody>
          <a:bodyPr/>
          <a:lstStyle/>
          <a:p>
            <a:endParaRPr lang="en-US"/>
          </a:p>
        </p:txBody>
      </p:sp>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436356"/>
            <a:ext cx="6239256" cy="2387600"/>
          </a:xfrm>
        </p:spPr>
        <p:txBody>
          <a:bodyPr anchor="b"/>
          <a:lstStyle>
            <a:lvl1pPr algn="l">
              <a:defRPr sz="6000">
                <a:solidFill>
                  <a:schemeClr val="bg1"/>
                </a:solidFill>
              </a:defRPr>
            </a:lvl1pPr>
          </a:lstStyle>
          <a:p>
            <a:r>
              <a:rPr lang="en-US" dirty="0"/>
              <a:t>Section </a:t>
            </a:r>
            <a:br>
              <a:rPr lang="en-US" dirty="0"/>
            </a:br>
            <a:r>
              <a:rPr lang="en-US" dirty="0"/>
              <a:t>Divider</a:t>
            </a:r>
          </a:p>
        </p:txBody>
      </p:sp>
      <p:sp>
        <p:nvSpPr>
          <p:cNvPr id="3" name="Slide Number Placeholder 5">
            <a:extLst>
              <a:ext uri="{FF2B5EF4-FFF2-40B4-BE49-F238E27FC236}">
                <a16:creationId xmlns:a16="http://schemas.microsoft.com/office/drawing/2014/main" id="{011A73AC-6531-31C2-E687-005E03628AB1}"/>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4" name="Group 3">
            <a:extLst>
              <a:ext uri="{FF2B5EF4-FFF2-40B4-BE49-F238E27FC236}">
                <a16:creationId xmlns:a16="http://schemas.microsoft.com/office/drawing/2014/main" id="{C36CE7DA-7DD9-900B-6358-07995F91BE7A}"/>
              </a:ext>
            </a:extLst>
          </p:cNvPr>
          <p:cNvGrpSpPr/>
          <p:nvPr userDrawn="1"/>
        </p:nvGrpSpPr>
        <p:grpSpPr>
          <a:xfrm>
            <a:off x="10426192" y="5032822"/>
            <a:ext cx="1549400" cy="1825625"/>
            <a:chOff x="10426192" y="5032822"/>
            <a:chExt cx="1549400" cy="1825625"/>
          </a:xfrm>
        </p:grpSpPr>
        <p:grpSp>
          <p:nvGrpSpPr>
            <p:cNvPr id="7" name="Group 6">
              <a:extLst>
                <a:ext uri="{FF2B5EF4-FFF2-40B4-BE49-F238E27FC236}">
                  <a16:creationId xmlns:a16="http://schemas.microsoft.com/office/drawing/2014/main" id="{ECEB47F6-2680-DE20-4251-631B772BAFC9}"/>
                </a:ext>
              </a:extLst>
            </p:cNvPr>
            <p:cNvGrpSpPr/>
            <p:nvPr userDrawn="1"/>
          </p:nvGrpSpPr>
          <p:grpSpPr>
            <a:xfrm rot="10800000">
              <a:off x="10426192" y="5032822"/>
              <a:ext cx="1549400" cy="1825625"/>
              <a:chOff x="10426192" y="-1"/>
              <a:chExt cx="1549400" cy="1825625"/>
            </a:xfrm>
          </p:grpSpPr>
          <p:sp>
            <p:nvSpPr>
              <p:cNvPr id="9" name="Rounded Rectangle 8">
                <a:extLst>
                  <a:ext uri="{FF2B5EF4-FFF2-40B4-BE49-F238E27FC236}">
                    <a16:creationId xmlns:a16="http://schemas.microsoft.com/office/drawing/2014/main" id="{1F504738-CE2B-2D5F-9922-9BFF365D075C}"/>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4F9BC14-07D5-0BC7-B4DC-5113472B04F3}"/>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Graphic 7">
              <a:extLst>
                <a:ext uri="{FF2B5EF4-FFF2-40B4-BE49-F238E27FC236}">
                  <a16:creationId xmlns:a16="http://schemas.microsoft.com/office/drawing/2014/main" id="{D505FC10-35FE-C656-3D51-8FAABD900DA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1169438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Divider 2">
    <p:bg>
      <p:bgPr>
        <a:solidFill>
          <a:schemeClr val="accent2"/>
        </a:solidFill>
        <a:effectLst/>
      </p:bgPr>
    </p:bg>
    <p:spTree>
      <p:nvGrpSpPr>
        <p:cNvPr id="1" name=""/>
        <p:cNvGrpSpPr/>
        <p:nvPr/>
      </p:nvGrpSpPr>
      <p:grpSpPr>
        <a:xfrm>
          <a:off x="0" y="0"/>
          <a:ext cx="0" cy="0"/>
          <a:chOff x="0" y="0"/>
          <a:chExt cx="0" cy="0"/>
        </a:xfrm>
      </p:grpSpPr>
      <p:sp>
        <p:nvSpPr>
          <p:cNvPr id="3" name="Rectangle 5">
            <a:extLst>
              <a:ext uri="{FF2B5EF4-FFF2-40B4-BE49-F238E27FC236}">
                <a16:creationId xmlns:a16="http://schemas.microsoft.com/office/drawing/2014/main" id="{0132140F-AD8A-441C-FACD-CDE2AFDE014D}"/>
              </a:ext>
            </a:extLst>
          </p:cNvPr>
          <p:cNvSpPr/>
          <p:nvPr userDrawn="1"/>
        </p:nvSpPr>
        <p:spPr>
          <a:xfrm flipV="1">
            <a:off x="3519055" y="0"/>
            <a:ext cx="8672945" cy="6857999"/>
          </a:xfrm>
          <a:custGeom>
            <a:avLst/>
            <a:gdLst>
              <a:gd name="connsiteX0" fmla="*/ 0 w 8672945"/>
              <a:gd name="connsiteY0" fmla="*/ 0 h 6857999"/>
              <a:gd name="connsiteX1" fmla="*/ 8672945 w 8672945"/>
              <a:gd name="connsiteY1" fmla="*/ 0 h 6857999"/>
              <a:gd name="connsiteX2" fmla="*/ 8672945 w 8672945"/>
              <a:gd name="connsiteY2" fmla="*/ 6857999 h 6857999"/>
              <a:gd name="connsiteX3" fmla="*/ 0 w 8672945"/>
              <a:gd name="connsiteY3" fmla="*/ 6857999 h 6857999"/>
              <a:gd name="connsiteX4" fmla="*/ 0 w 8672945"/>
              <a:gd name="connsiteY4" fmla="*/ 0 h 6857999"/>
              <a:gd name="connsiteX0" fmla="*/ 0 w 8672945"/>
              <a:gd name="connsiteY0" fmla="*/ 0 h 6857999"/>
              <a:gd name="connsiteX1" fmla="*/ 8672945 w 8672945"/>
              <a:gd name="connsiteY1" fmla="*/ 0 h 6857999"/>
              <a:gd name="connsiteX2" fmla="*/ 8672945 w 8672945"/>
              <a:gd name="connsiteY2" fmla="*/ 6857999 h 6857999"/>
              <a:gd name="connsiteX3" fmla="*/ 6594763 w 8672945"/>
              <a:gd name="connsiteY3" fmla="*/ 6857999 h 6857999"/>
              <a:gd name="connsiteX4" fmla="*/ 0 w 8672945"/>
              <a:gd name="connsiteY4" fmla="*/ 0 h 6857999"/>
              <a:gd name="connsiteX0" fmla="*/ 0 w 8672945"/>
              <a:gd name="connsiteY0" fmla="*/ 0 h 6857999"/>
              <a:gd name="connsiteX1" fmla="*/ 8672945 w 8672945"/>
              <a:gd name="connsiteY1" fmla="*/ 0 h 6857999"/>
              <a:gd name="connsiteX2" fmla="*/ 8672945 w 8672945"/>
              <a:gd name="connsiteY2" fmla="*/ 6857999 h 6857999"/>
              <a:gd name="connsiteX3" fmla="*/ 6830290 w 8672945"/>
              <a:gd name="connsiteY3" fmla="*/ 6857999 h 6857999"/>
              <a:gd name="connsiteX4" fmla="*/ 0 w 8672945"/>
              <a:gd name="connsiteY4" fmla="*/ 0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2945" h="6857999">
                <a:moveTo>
                  <a:pt x="0" y="0"/>
                </a:moveTo>
                <a:lnTo>
                  <a:pt x="8672945" y="0"/>
                </a:lnTo>
                <a:lnTo>
                  <a:pt x="8672945" y="6857999"/>
                </a:lnTo>
                <a:lnTo>
                  <a:pt x="6830290" y="6857999"/>
                </a:lnTo>
                <a:lnTo>
                  <a:pt x="0" y="0"/>
                </a:ln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icture Placeholder 4">
            <a:extLst>
              <a:ext uri="{FF2B5EF4-FFF2-40B4-BE49-F238E27FC236}">
                <a16:creationId xmlns:a16="http://schemas.microsoft.com/office/drawing/2014/main" id="{965B3B86-1C1E-F98F-C8A2-739CF2A6CD32}"/>
              </a:ext>
            </a:extLst>
          </p:cNvPr>
          <p:cNvSpPr>
            <a:spLocks noGrp="1"/>
          </p:cNvSpPr>
          <p:nvPr>
            <p:ph type="pic" sz="quarter" idx="13"/>
          </p:nvPr>
        </p:nvSpPr>
        <p:spPr>
          <a:xfrm>
            <a:off x="0" y="0"/>
            <a:ext cx="12192000" cy="6857999"/>
          </a:xfrm>
        </p:spPr>
        <p:txBody>
          <a:bodyPr/>
          <a:lstStyle/>
          <a:p>
            <a:endParaRPr lang="en-US"/>
          </a:p>
        </p:txBody>
      </p:sp>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7534133" y="3208337"/>
            <a:ext cx="4306767" cy="2387600"/>
          </a:xfrm>
        </p:spPr>
        <p:txBody>
          <a:bodyPr anchor="ctr"/>
          <a:lstStyle>
            <a:lvl1pPr algn="l">
              <a:defRPr sz="6000">
                <a:solidFill>
                  <a:schemeClr val="bg1"/>
                </a:solidFill>
              </a:defRPr>
            </a:lvl1pPr>
          </a:lstStyle>
          <a:p>
            <a:r>
              <a:rPr lang="en-US" dirty="0"/>
              <a:t>Section </a:t>
            </a:r>
            <a:br>
              <a:rPr lang="en-US" dirty="0"/>
            </a:br>
            <a:r>
              <a:rPr lang="en-US" dirty="0"/>
              <a:t>Divider</a:t>
            </a:r>
          </a:p>
        </p:txBody>
      </p:sp>
      <p:sp>
        <p:nvSpPr>
          <p:cNvPr id="4" name="Slide Number Placeholder 5">
            <a:extLst>
              <a:ext uri="{FF2B5EF4-FFF2-40B4-BE49-F238E27FC236}">
                <a16:creationId xmlns:a16="http://schemas.microsoft.com/office/drawing/2014/main" id="{492EE0BE-DB6B-71A6-16CE-F1F218F1ABB7}"/>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spTree>
    <p:extLst>
      <p:ext uri="{BB962C8B-B14F-4D97-AF65-F5344CB8AC3E}">
        <p14:creationId xmlns:p14="http://schemas.microsoft.com/office/powerpoint/2010/main" val="39495418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9459A86B-7FA7-AC6A-9BB0-3229161494A8}"/>
              </a:ext>
            </a:extLst>
          </p:cNvPr>
          <p:cNvSpPr/>
          <p:nvPr userDrawn="1"/>
        </p:nvSpPr>
        <p:spPr>
          <a:xfrm>
            <a:off x="0" y="2757055"/>
            <a:ext cx="12202564" cy="410094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5FF588-98D5-DF23-F0E9-FFC7FBA0FB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D5C316-92F6-DD62-A8F3-99B210A78419}"/>
              </a:ext>
            </a:extLst>
          </p:cNvPr>
          <p:cNvSpPr>
            <a:spLocks noGrp="1"/>
          </p:cNvSpPr>
          <p:nvPr>
            <p:ph sz="half" idx="1"/>
          </p:nvPr>
        </p:nvSpPr>
        <p:spPr>
          <a:xfrm>
            <a:off x="838200" y="4710549"/>
            <a:ext cx="3221182" cy="1468581"/>
          </a:xfrm>
        </p:spPr>
        <p:txBody>
          <a:bodyPr>
            <a:normAutofit/>
          </a:bodyPr>
          <a:lstStyle>
            <a:lvl1pPr marL="0" indent="0" algn="ctr">
              <a:lnSpc>
                <a:spcPct val="100000"/>
              </a:lnSpc>
              <a:buNone/>
              <a:defRPr sz="1600"/>
            </a:lvl1pPr>
          </a:lstStyle>
          <a:p>
            <a:pPr lvl="0"/>
            <a:r>
              <a:rPr lang="en-US" dirty="0"/>
              <a:t>Click to edit Master text styles</a:t>
            </a:r>
          </a:p>
        </p:txBody>
      </p:sp>
      <p:sp>
        <p:nvSpPr>
          <p:cNvPr id="4" name="Content Placeholder 3">
            <a:extLst>
              <a:ext uri="{FF2B5EF4-FFF2-40B4-BE49-F238E27FC236}">
                <a16:creationId xmlns:a16="http://schemas.microsoft.com/office/drawing/2014/main" id="{8D926A47-B965-A970-5EBA-8EE6DFD624D7}"/>
              </a:ext>
            </a:extLst>
          </p:cNvPr>
          <p:cNvSpPr>
            <a:spLocks noGrp="1"/>
          </p:cNvSpPr>
          <p:nvPr>
            <p:ph sz="half" idx="2"/>
          </p:nvPr>
        </p:nvSpPr>
        <p:spPr>
          <a:xfrm>
            <a:off x="4468088" y="4710549"/>
            <a:ext cx="3221182" cy="1468581"/>
          </a:xfrm>
        </p:spPr>
        <p:txBody>
          <a:bodyPr>
            <a:normAutofit/>
          </a:bodyPr>
          <a:lstStyle>
            <a:lvl1pPr marL="0" indent="0" algn="ctr">
              <a:lnSpc>
                <a:spcPct val="100000"/>
              </a:lnSpc>
              <a:buNone/>
              <a:defRPr sz="1600"/>
            </a:lvl1pPr>
          </a:lstStyle>
          <a:p>
            <a:pPr lvl="0"/>
            <a:r>
              <a:rPr lang="en-US" dirty="0"/>
              <a:t>Click to edit Master text styles</a:t>
            </a:r>
          </a:p>
        </p:txBody>
      </p:sp>
      <p:sp>
        <p:nvSpPr>
          <p:cNvPr id="5" name="Date Placeholder 4">
            <a:extLst>
              <a:ext uri="{FF2B5EF4-FFF2-40B4-BE49-F238E27FC236}">
                <a16:creationId xmlns:a16="http://schemas.microsoft.com/office/drawing/2014/main" id="{4F622BBF-24B1-D7C3-5D8A-898F4C8F93A1}"/>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5/18/2024</a:t>
            </a:fld>
            <a:endParaRPr lang="en-US"/>
          </a:p>
        </p:txBody>
      </p:sp>
      <p:sp>
        <p:nvSpPr>
          <p:cNvPr id="6" name="Footer Placeholder 5">
            <a:extLst>
              <a:ext uri="{FF2B5EF4-FFF2-40B4-BE49-F238E27FC236}">
                <a16:creationId xmlns:a16="http://schemas.microsoft.com/office/drawing/2014/main" id="{FBB41D15-45A0-4FD7-3D57-F26F5562061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8A95A70-E1D4-F5A2-C403-B2430271323A}"/>
              </a:ext>
            </a:extLst>
          </p:cNvPr>
          <p:cNvSpPr>
            <a:spLocks noGrp="1"/>
          </p:cNvSpPr>
          <p:nvPr>
            <p:ph type="sldNum" sz="quarter" idx="12"/>
          </p:nvPr>
        </p:nvSpPr>
        <p:spPr/>
        <p:txBody>
          <a:bodyPr/>
          <a:lstStyle/>
          <a:p>
            <a:fld id="{BF9F0CBB-4BB4-3342-9CDD-DD16D0AFD25A}" type="slidenum">
              <a:rPr lang="en-US" smtClean="0"/>
              <a:t>‹#›</a:t>
            </a:fld>
            <a:endParaRPr lang="en-US"/>
          </a:p>
        </p:txBody>
      </p:sp>
      <p:sp>
        <p:nvSpPr>
          <p:cNvPr id="8" name="Content Placeholder 3">
            <a:extLst>
              <a:ext uri="{FF2B5EF4-FFF2-40B4-BE49-F238E27FC236}">
                <a16:creationId xmlns:a16="http://schemas.microsoft.com/office/drawing/2014/main" id="{046A99A7-0B1C-2084-6954-E6E11E1F10EB}"/>
              </a:ext>
            </a:extLst>
          </p:cNvPr>
          <p:cNvSpPr>
            <a:spLocks noGrp="1"/>
          </p:cNvSpPr>
          <p:nvPr>
            <p:ph sz="half" idx="13"/>
          </p:nvPr>
        </p:nvSpPr>
        <p:spPr>
          <a:xfrm>
            <a:off x="8125686" y="4710549"/>
            <a:ext cx="3221182" cy="1468581"/>
          </a:xfrm>
        </p:spPr>
        <p:txBody>
          <a:bodyPr>
            <a:normAutofit/>
          </a:bodyPr>
          <a:lstStyle>
            <a:lvl1pPr marL="0" indent="0" algn="ctr">
              <a:lnSpc>
                <a:spcPct val="100000"/>
              </a:lnSpc>
              <a:buNone/>
              <a:defRPr sz="1600"/>
            </a:lvl1pPr>
          </a:lstStyle>
          <a:p>
            <a:pPr lvl="0"/>
            <a:r>
              <a:rPr lang="en-US" dirty="0"/>
              <a:t>Click to edit Master text styles</a:t>
            </a:r>
          </a:p>
        </p:txBody>
      </p:sp>
      <p:sp>
        <p:nvSpPr>
          <p:cNvPr id="10" name="Picture Placeholder 9">
            <a:extLst>
              <a:ext uri="{FF2B5EF4-FFF2-40B4-BE49-F238E27FC236}">
                <a16:creationId xmlns:a16="http://schemas.microsoft.com/office/drawing/2014/main" id="{9C803AD2-D0F4-3550-507E-C451E5AAFFEE}"/>
              </a:ext>
            </a:extLst>
          </p:cNvPr>
          <p:cNvSpPr>
            <a:spLocks noGrp="1"/>
          </p:cNvSpPr>
          <p:nvPr>
            <p:ph type="pic" sz="quarter" idx="14"/>
          </p:nvPr>
        </p:nvSpPr>
        <p:spPr>
          <a:xfrm>
            <a:off x="838200" y="1857303"/>
            <a:ext cx="3221038" cy="1884362"/>
          </a:xfrm>
        </p:spPr>
        <p:txBody>
          <a:bodyPr/>
          <a:lstStyle/>
          <a:p>
            <a:endParaRPr lang="en-US"/>
          </a:p>
        </p:txBody>
      </p:sp>
      <p:sp>
        <p:nvSpPr>
          <p:cNvPr id="11" name="Picture Placeholder 9">
            <a:extLst>
              <a:ext uri="{FF2B5EF4-FFF2-40B4-BE49-F238E27FC236}">
                <a16:creationId xmlns:a16="http://schemas.microsoft.com/office/drawing/2014/main" id="{279EED1E-ED3B-5C92-F694-D8DB2F935BF2}"/>
              </a:ext>
            </a:extLst>
          </p:cNvPr>
          <p:cNvSpPr>
            <a:spLocks noGrp="1"/>
          </p:cNvSpPr>
          <p:nvPr>
            <p:ph type="pic" sz="quarter" idx="15"/>
          </p:nvPr>
        </p:nvSpPr>
        <p:spPr>
          <a:xfrm>
            <a:off x="4440382" y="1857303"/>
            <a:ext cx="3221038" cy="1884362"/>
          </a:xfrm>
        </p:spPr>
        <p:txBody>
          <a:bodyPr/>
          <a:lstStyle/>
          <a:p>
            <a:endParaRPr lang="en-US"/>
          </a:p>
        </p:txBody>
      </p:sp>
      <p:sp>
        <p:nvSpPr>
          <p:cNvPr id="12" name="Picture Placeholder 9">
            <a:extLst>
              <a:ext uri="{FF2B5EF4-FFF2-40B4-BE49-F238E27FC236}">
                <a16:creationId xmlns:a16="http://schemas.microsoft.com/office/drawing/2014/main" id="{EAE60341-58CA-0033-BC09-F74A7D8DA330}"/>
              </a:ext>
            </a:extLst>
          </p:cNvPr>
          <p:cNvSpPr>
            <a:spLocks noGrp="1"/>
          </p:cNvSpPr>
          <p:nvPr>
            <p:ph type="pic" sz="quarter" idx="16"/>
          </p:nvPr>
        </p:nvSpPr>
        <p:spPr>
          <a:xfrm>
            <a:off x="8125691" y="1857303"/>
            <a:ext cx="3221038" cy="1884362"/>
          </a:xfrm>
        </p:spPr>
        <p:txBody>
          <a:bodyPr/>
          <a:lstStyle/>
          <a:p>
            <a:endParaRPr lang="en-US"/>
          </a:p>
        </p:txBody>
      </p:sp>
      <p:sp>
        <p:nvSpPr>
          <p:cNvPr id="18" name="Content Placeholder 2">
            <a:extLst>
              <a:ext uri="{FF2B5EF4-FFF2-40B4-BE49-F238E27FC236}">
                <a16:creationId xmlns:a16="http://schemas.microsoft.com/office/drawing/2014/main" id="{2E568895-A1D8-5637-360B-168EF45A7DAF}"/>
              </a:ext>
            </a:extLst>
          </p:cNvPr>
          <p:cNvSpPr>
            <a:spLocks noGrp="1"/>
          </p:cNvSpPr>
          <p:nvPr>
            <p:ph sz="half" idx="17"/>
          </p:nvPr>
        </p:nvSpPr>
        <p:spPr>
          <a:xfrm>
            <a:off x="838200" y="4017822"/>
            <a:ext cx="3221182" cy="692727"/>
          </a:xfrm>
        </p:spPr>
        <p:txBody>
          <a:bodyPr>
            <a:noAutofit/>
          </a:bodyPr>
          <a:lstStyle>
            <a:lvl1pPr marL="0" indent="0" algn="ctr">
              <a:lnSpc>
                <a:spcPct val="100000"/>
              </a:lnSpc>
              <a:buNone/>
              <a:defRPr sz="2000" b="1" i="0">
                <a:latin typeface="Montserrat" panose="02000505000000020004" pitchFamily="2" charset="77"/>
              </a:defRPr>
            </a:lvl1pPr>
          </a:lstStyle>
          <a:p>
            <a:pPr lvl="0"/>
            <a:r>
              <a:rPr lang="en-US" dirty="0"/>
              <a:t>Click to edit Master text styles</a:t>
            </a:r>
          </a:p>
        </p:txBody>
      </p:sp>
      <p:sp>
        <p:nvSpPr>
          <p:cNvPr id="19" name="Content Placeholder 3">
            <a:extLst>
              <a:ext uri="{FF2B5EF4-FFF2-40B4-BE49-F238E27FC236}">
                <a16:creationId xmlns:a16="http://schemas.microsoft.com/office/drawing/2014/main" id="{BA14FD48-0F47-EFF6-3F40-F73720355565}"/>
              </a:ext>
            </a:extLst>
          </p:cNvPr>
          <p:cNvSpPr>
            <a:spLocks noGrp="1"/>
          </p:cNvSpPr>
          <p:nvPr>
            <p:ph sz="half" idx="18"/>
          </p:nvPr>
        </p:nvSpPr>
        <p:spPr>
          <a:xfrm>
            <a:off x="4468088" y="4017822"/>
            <a:ext cx="3221182" cy="692727"/>
          </a:xfrm>
        </p:spPr>
        <p:txBody>
          <a:bodyPr>
            <a:noAutofit/>
          </a:bodyPr>
          <a:lstStyle>
            <a:lvl1pPr marL="0" indent="0" algn="ctr">
              <a:lnSpc>
                <a:spcPct val="100000"/>
              </a:lnSpc>
              <a:buNone/>
              <a:defRPr sz="2000" b="1" i="0">
                <a:latin typeface="Montserrat" panose="02000505000000020004" pitchFamily="2" charset="77"/>
              </a:defRPr>
            </a:lvl1pPr>
          </a:lstStyle>
          <a:p>
            <a:pPr lvl="0"/>
            <a:r>
              <a:rPr lang="en-US" dirty="0"/>
              <a:t>Click to edit Master text styles</a:t>
            </a:r>
          </a:p>
        </p:txBody>
      </p:sp>
      <p:sp>
        <p:nvSpPr>
          <p:cNvPr id="20" name="Content Placeholder 3">
            <a:extLst>
              <a:ext uri="{FF2B5EF4-FFF2-40B4-BE49-F238E27FC236}">
                <a16:creationId xmlns:a16="http://schemas.microsoft.com/office/drawing/2014/main" id="{36403143-B798-5806-661C-996F2831BE19}"/>
              </a:ext>
            </a:extLst>
          </p:cNvPr>
          <p:cNvSpPr>
            <a:spLocks noGrp="1"/>
          </p:cNvSpPr>
          <p:nvPr>
            <p:ph sz="half" idx="19"/>
          </p:nvPr>
        </p:nvSpPr>
        <p:spPr>
          <a:xfrm>
            <a:off x="8125686" y="4017822"/>
            <a:ext cx="3221182" cy="692727"/>
          </a:xfrm>
        </p:spPr>
        <p:txBody>
          <a:bodyPr>
            <a:noAutofit/>
          </a:bodyPr>
          <a:lstStyle>
            <a:lvl1pPr marL="0" indent="0" algn="ctr">
              <a:lnSpc>
                <a:spcPct val="100000"/>
              </a:lnSpc>
              <a:buNone/>
              <a:defRPr sz="2000" b="1" i="0">
                <a:latin typeface="Montserrat" panose="02000505000000020004" pitchFamily="2" charset="77"/>
              </a:defRPr>
            </a:lvl1pPr>
          </a:lstStyle>
          <a:p>
            <a:pPr lvl="0"/>
            <a:r>
              <a:rPr lang="en-US" dirty="0"/>
              <a:t>Click to edit Master text styles</a:t>
            </a:r>
          </a:p>
        </p:txBody>
      </p:sp>
    </p:spTree>
    <p:extLst>
      <p:ext uri="{BB962C8B-B14F-4D97-AF65-F5344CB8AC3E}">
        <p14:creationId xmlns:p14="http://schemas.microsoft.com/office/powerpoint/2010/main" val="7240174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Whit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E4BA5-1457-E459-E3DC-C8F275D1C7BE}"/>
              </a:ext>
            </a:extLst>
          </p:cNvPr>
          <p:cNvSpPr>
            <a:spLocks noGrp="1"/>
          </p:cNvSpPr>
          <p:nvPr>
            <p:ph type="title"/>
          </p:nvPr>
        </p:nvSpPr>
        <p:spPr>
          <a:xfrm>
            <a:off x="838200" y="365125"/>
            <a:ext cx="8671560" cy="1325563"/>
          </a:xfrm>
        </p:spPr>
        <p:txBody>
          <a:bodyPr/>
          <a:lstStyle>
            <a:lvl1pPr>
              <a:defRPr>
                <a:solidFill>
                  <a:schemeClr val="tx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7B79B940-75DF-E461-E5DC-58D9BE581FE5}"/>
              </a:ext>
            </a:extLst>
          </p:cNvPr>
          <p:cNvSpPr>
            <a:spLocks noGrp="1"/>
          </p:cNvSpPr>
          <p:nvPr>
            <p:ph idx="1"/>
          </p:nvPr>
        </p:nvSpPr>
        <p:spPr>
          <a:xfrm>
            <a:off x="838200"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E6A9156-D630-5D11-05F4-0CF858B13057}"/>
              </a:ext>
            </a:extLst>
          </p:cNvPr>
          <p:cNvSpPr>
            <a:spLocks noGrp="1"/>
          </p:cNvSpPr>
          <p:nvPr>
            <p:ph idx="13"/>
          </p:nvPr>
        </p:nvSpPr>
        <p:spPr>
          <a:xfrm>
            <a:off x="6241472"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7D4D351C-1FEF-D8EA-A043-6E54B74F4CBC}"/>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7" name="Group 6">
            <a:extLst>
              <a:ext uri="{FF2B5EF4-FFF2-40B4-BE49-F238E27FC236}">
                <a16:creationId xmlns:a16="http://schemas.microsoft.com/office/drawing/2014/main" id="{1C3F2CDB-ECA1-DCB3-A71F-B711EAABB496}"/>
              </a:ext>
            </a:extLst>
          </p:cNvPr>
          <p:cNvGrpSpPr/>
          <p:nvPr userDrawn="1"/>
        </p:nvGrpSpPr>
        <p:grpSpPr>
          <a:xfrm>
            <a:off x="10426192" y="5032822"/>
            <a:ext cx="1549400" cy="1825625"/>
            <a:chOff x="10426192" y="5032822"/>
            <a:chExt cx="1549400" cy="1825625"/>
          </a:xfrm>
        </p:grpSpPr>
        <p:grpSp>
          <p:nvGrpSpPr>
            <p:cNvPr id="8" name="Group 7">
              <a:extLst>
                <a:ext uri="{FF2B5EF4-FFF2-40B4-BE49-F238E27FC236}">
                  <a16:creationId xmlns:a16="http://schemas.microsoft.com/office/drawing/2014/main" id="{36F662D4-E01C-10C1-1419-4CA336E9BD1D}"/>
                </a:ext>
              </a:extLst>
            </p:cNvPr>
            <p:cNvGrpSpPr/>
            <p:nvPr userDrawn="1"/>
          </p:nvGrpSpPr>
          <p:grpSpPr>
            <a:xfrm rot="10800000">
              <a:off x="10426192" y="5032822"/>
              <a:ext cx="1549400" cy="1825625"/>
              <a:chOff x="10426192" y="-1"/>
              <a:chExt cx="1549400" cy="1825625"/>
            </a:xfrm>
          </p:grpSpPr>
          <p:sp>
            <p:nvSpPr>
              <p:cNvPr id="10" name="Rounded Rectangle 9">
                <a:extLst>
                  <a:ext uri="{FF2B5EF4-FFF2-40B4-BE49-F238E27FC236}">
                    <a16:creationId xmlns:a16="http://schemas.microsoft.com/office/drawing/2014/main" id="{FBC9083B-D089-A9EB-CB9D-C0B50D8EEC91}"/>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044A643-8C97-FF4B-0E08-E4032CDB5879}"/>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79A91209-6C43-1D06-AF2B-3857BA7EEF5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583726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White with Picture">
    <p:bg>
      <p:bgPr>
        <a:solidFill>
          <a:schemeClr val="bg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E4BA5-1457-E459-E3DC-C8F275D1C7BE}"/>
              </a:ext>
            </a:extLst>
          </p:cNvPr>
          <p:cNvSpPr>
            <a:spLocks noGrp="1"/>
          </p:cNvSpPr>
          <p:nvPr>
            <p:ph type="title"/>
          </p:nvPr>
        </p:nvSpPr>
        <p:spPr>
          <a:xfrm>
            <a:off x="838200" y="365125"/>
            <a:ext cx="8671560" cy="1325563"/>
          </a:xfrm>
        </p:spPr>
        <p:txBody>
          <a:bodyPr/>
          <a:lstStyle>
            <a:lvl1pPr>
              <a:defRPr>
                <a:solidFill>
                  <a:schemeClr val="tx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7B79B940-75DF-E461-E5DC-58D9BE581FE5}"/>
              </a:ext>
            </a:extLst>
          </p:cNvPr>
          <p:cNvSpPr>
            <a:spLocks noGrp="1"/>
          </p:cNvSpPr>
          <p:nvPr>
            <p:ph idx="1"/>
          </p:nvPr>
        </p:nvSpPr>
        <p:spPr>
          <a:xfrm>
            <a:off x="838200" y="3844923"/>
            <a:ext cx="5160818" cy="2100711"/>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E6A9156-D630-5D11-05F4-0CF858B13057}"/>
              </a:ext>
            </a:extLst>
          </p:cNvPr>
          <p:cNvSpPr>
            <a:spLocks noGrp="1"/>
          </p:cNvSpPr>
          <p:nvPr>
            <p:ph idx="13"/>
          </p:nvPr>
        </p:nvSpPr>
        <p:spPr>
          <a:xfrm>
            <a:off x="6241472" y="3844923"/>
            <a:ext cx="5160818" cy="2100712"/>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Picture Placeholder 9">
            <a:extLst>
              <a:ext uri="{FF2B5EF4-FFF2-40B4-BE49-F238E27FC236}">
                <a16:creationId xmlns:a16="http://schemas.microsoft.com/office/drawing/2014/main" id="{520CB5E7-3613-9316-405E-93D6045BD98A}"/>
              </a:ext>
            </a:extLst>
          </p:cNvPr>
          <p:cNvSpPr>
            <a:spLocks noGrp="1"/>
          </p:cNvSpPr>
          <p:nvPr>
            <p:ph type="pic" sz="quarter" idx="14"/>
          </p:nvPr>
        </p:nvSpPr>
        <p:spPr>
          <a:xfrm>
            <a:off x="838199" y="1825625"/>
            <a:ext cx="5160817" cy="1884362"/>
          </a:xfrm>
        </p:spPr>
        <p:txBody>
          <a:bodyPr/>
          <a:lstStyle/>
          <a:p>
            <a:endParaRPr lang="en-US"/>
          </a:p>
        </p:txBody>
      </p:sp>
      <p:sp>
        <p:nvSpPr>
          <p:cNvPr id="4" name="Picture Placeholder 9">
            <a:extLst>
              <a:ext uri="{FF2B5EF4-FFF2-40B4-BE49-F238E27FC236}">
                <a16:creationId xmlns:a16="http://schemas.microsoft.com/office/drawing/2014/main" id="{A7D89E6E-0058-E33E-EAAF-31EF1B8E94EE}"/>
              </a:ext>
            </a:extLst>
          </p:cNvPr>
          <p:cNvSpPr>
            <a:spLocks noGrp="1"/>
          </p:cNvSpPr>
          <p:nvPr>
            <p:ph type="pic" sz="quarter" idx="15"/>
          </p:nvPr>
        </p:nvSpPr>
        <p:spPr>
          <a:xfrm>
            <a:off x="6237513" y="1825625"/>
            <a:ext cx="5160817" cy="1884362"/>
          </a:xfrm>
        </p:spPr>
        <p:txBody>
          <a:bodyPr/>
          <a:lstStyle/>
          <a:p>
            <a:endParaRPr lang="en-US"/>
          </a:p>
        </p:txBody>
      </p:sp>
      <p:sp>
        <p:nvSpPr>
          <p:cNvPr id="8" name="Slide Number Placeholder 5">
            <a:extLst>
              <a:ext uri="{FF2B5EF4-FFF2-40B4-BE49-F238E27FC236}">
                <a16:creationId xmlns:a16="http://schemas.microsoft.com/office/drawing/2014/main" id="{3E25AC03-9E8B-14A5-5D37-2D22EF1FC524}"/>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9" name="Group 8">
            <a:extLst>
              <a:ext uri="{FF2B5EF4-FFF2-40B4-BE49-F238E27FC236}">
                <a16:creationId xmlns:a16="http://schemas.microsoft.com/office/drawing/2014/main" id="{A77AD6B4-8ED4-63E9-1CBA-C7BDB98997F0}"/>
              </a:ext>
            </a:extLst>
          </p:cNvPr>
          <p:cNvGrpSpPr/>
          <p:nvPr userDrawn="1"/>
        </p:nvGrpSpPr>
        <p:grpSpPr>
          <a:xfrm>
            <a:off x="10426192" y="5032822"/>
            <a:ext cx="1549400" cy="1825625"/>
            <a:chOff x="10426192" y="5032822"/>
            <a:chExt cx="1549400" cy="1825625"/>
          </a:xfrm>
        </p:grpSpPr>
        <p:grpSp>
          <p:nvGrpSpPr>
            <p:cNvPr id="10" name="Group 9">
              <a:extLst>
                <a:ext uri="{FF2B5EF4-FFF2-40B4-BE49-F238E27FC236}">
                  <a16:creationId xmlns:a16="http://schemas.microsoft.com/office/drawing/2014/main" id="{EB772ED3-23AB-63CD-DAC5-F256688E3764}"/>
                </a:ext>
              </a:extLst>
            </p:cNvPr>
            <p:cNvGrpSpPr/>
            <p:nvPr userDrawn="1"/>
          </p:nvGrpSpPr>
          <p:grpSpPr>
            <a:xfrm rot="10800000">
              <a:off x="10426192" y="5032822"/>
              <a:ext cx="1549400" cy="1825625"/>
              <a:chOff x="10426192" y="-1"/>
              <a:chExt cx="1549400" cy="1825625"/>
            </a:xfrm>
          </p:grpSpPr>
          <p:sp>
            <p:nvSpPr>
              <p:cNvPr id="13" name="Rounded Rectangle 12">
                <a:extLst>
                  <a:ext uri="{FF2B5EF4-FFF2-40B4-BE49-F238E27FC236}">
                    <a16:creationId xmlns:a16="http://schemas.microsoft.com/office/drawing/2014/main" id="{84DCB97F-5981-204F-E17E-2BE52B548235}"/>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0D98173-375D-01CD-B643-15046741F9EA}"/>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Graphic 11">
              <a:extLst>
                <a:ext uri="{FF2B5EF4-FFF2-40B4-BE49-F238E27FC236}">
                  <a16:creationId xmlns:a16="http://schemas.microsoft.com/office/drawing/2014/main" id="{73B19344-E868-0FC7-950E-91EDE7D7BD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141353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Orange">
    <p:bg>
      <p:bgPr>
        <a:solidFill>
          <a:schemeClr val="accent2"/>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12E4BA5-1457-E459-E3DC-C8F275D1C7BE}"/>
              </a:ext>
            </a:extLst>
          </p:cNvPr>
          <p:cNvSpPr>
            <a:spLocks noGrp="1"/>
          </p:cNvSpPr>
          <p:nvPr>
            <p:ph type="title"/>
          </p:nvPr>
        </p:nvSpPr>
        <p:spPr>
          <a:xfrm>
            <a:off x="838200" y="365125"/>
            <a:ext cx="8671560" cy="1325563"/>
          </a:xfrm>
        </p:spPr>
        <p:txBody>
          <a:bodyPr/>
          <a:lstStyle>
            <a:lvl1pPr>
              <a:defRPr>
                <a:solidFill>
                  <a:schemeClr val="bg1"/>
                </a:solidFill>
              </a:defRPr>
            </a:lvl1pPr>
          </a:lstStyle>
          <a:p>
            <a:r>
              <a:rPr lang="en-US" dirty="0"/>
              <a:t>Click to edit Master title style</a:t>
            </a:r>
          </a:p>
        </p:txBody>
      </p:sp>
      <p:sp>
        <p:nvSpPr>
          <p:cNvPr id="5" name="Content Placeholder 2">
            <a:extLst>
              <a:ext uri="{FF2B5EF4-FFF2-40B4-BE49-F238E27FC236}">
                <a16:creationId xmlns:a16="http://schemas.microsoft.com/office/drawing/2014/main" id="{7B79B940-75DF-E461-E5DC-58D9BE581FE5}"/>
              </a:ext>
            </a:extLst>
          </p:cNvPr>
          <p:cNvSpPr>
            <a:spLocks noGrp="1"/>
          </p:cNvSpPr>
          <p:nvPr>
            <p:ph idx="1"/>
          </p:nvPr>
        </p:nvSpPr>
        <p:spPr>
          <a:xfrm>
            <a:off x="838200"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E6A9156-D630-5D11-05F4-0CF858B13057}"/>
              </a:ext>
            </a:extLst>
          </p:cNvPr>
          <p:cNvSpPr>
            <a:spLocks noGrp="1"/>
          </p:cNvSpPr>
          <p:nvPr>
            <p:ph idx="13"/>
          </p:nvPr>
        </p:nvSpPr>
        <p:spPr>
          <a:xfrm>
            <a:off x="6241472"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1FB680B5-F809-B981-9C6C-7F5CC06364A3}"/>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7" name="Group 6">
            <a:extLst>
              <a:ext uri="{FF2B5EF4-FFF2-40B4-BE49-F238E27FC236}">
                <a16:creationId xmlns:a16="http://schemas.microsoft.com/office/drawing/2014/main" id="{A4C5D661-8361-22C3-C5FE-E70925EC80B0}"/>
              </a:ext>
            </a:extLst>
          </p:cNvPr>
          <p:cNvGrpSpPr/>
          <p:nvPr userDrawn="1"/>
        </p:nvGrpSpPr>
        <p:grpSpPr>
          <a:xfrm>
            <a:off x="10426192" y="5032822"/>
            <a:ext cx="1549400" cy="1825625"/>
            <a:chOff x="10426192" y="5032822"/>
            <a:chExt cx="1549400" cy="1825625"/>
          </a:xfrm>
        </p:grpSpPr>
        <p:grpSp>
          <p:nvGrpSpPr>
            <p:cNvPr id="8" name="Group 7">
              <a:extLst>
                <a:ext uri="{FF2B5EF4-FFF2-40B4-BE49-F238E27FC236}">
                  <a16:creationId xmlns:a16="http://schemas.microsoft.com/office/drawing/2014/main" id="{4AD851E2-051C-2891-0DB3-771A9739FECA}"/>
                </a:ext>
              </a:extLst>
            </p:cNvPr>
            <p:cNvGrpSpPr/>
            <p:nvPr userDrawn="1"/>
          </p:nvGrpSpPr>
          <p:grpSpPr>
            <a:xfrm rot="10800000">
              <a:off x="10426192" y="5032822"/>
              <a:ext cx="1549400" cy="1825625"/>
              <a:chOff x="10426192" y="-1"/>
              <a:chExt cx="1549400" cy="1825625"/>
            </a:xfrm>
          </p:grpSpPr>
          <p:sp>
            <p:nvSpPr>
              <p:cNvPr id="10" name="Rounded Rectangle 9">
                <a:extLst>
                  <a:ext uri="{FF2B5EF4-FFF2-40B4-BE49-F238E27FC236}">
                    <a16:creationId xmlns:a16="http://schemas.microsoft.com/office/drawing/2014/main" id="{D1CE166B-56F3-4CBB-0C7A-C979500EE955}"/>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3194EC1-1874-CF15-3762-1829D8EAB4C2}"/>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208A301C-99BD-581E-E027-2A1BB18D855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282405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Ending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4815831" y="919357"/>
            <a:ext cx="6753869" cy="2763644"/>
          </a:xfrm>
        </p:spPr>
        <p:txBody>
          <a:bodyPr anchor="b"/>
          <a:lstStyle>
            <a:lvl1pPr algn="l">
              <a:defRPr sz="6000">
                <a:solidFill>
                  <a:schemeClr val="accent1"/>
                </a:solidFill>
              </a:defRPr>
            </a:lvl1pPr>
          </a:lstStyle>
          <a:p>
            <a:r>
              <a:rPr lang="en-US" dirty="0"/>
              <a:t>THANK YOU</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hasCustomPrompt="1"/>
          </p:nvPr>
        </p:nvSpPr>
        <p:spPr>
          <a:xfrm>
            <a:off x="4815830" y="5191125"/>
            <a:ext cx="6753869" cy="1021280"/>
          </a:xfrm>
        </p:spPr>
        <p:txBody>
          <a:bodyPr>
            <a:normAutofit/>
          </a:bodyPr>
          <a:lstStyle>
            <a:lvl1pPr marL="0" indent="0" algn="l">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Email Address</a:t>
            </a:r>
            <a:br>
              <a:rPr lang="en-US" dirty="0"/>
            </a:br>
            <a:r>
              <a:rPr lang="en-US" dirty="0"/>
              <a:t>(xxx) xxx-</a:t>
            </a:r>
            <a:r>
              <a:rPr lang="en-US" dirty="0" err="1"/>
              <a:t>xxxx</a:t>
            </a:r>
            <a:endParaRPr lang="en-US" dirty="0"/>
          </a:p>
        </p:txBody>
      </p:sp>
      <p:sp>
        <p:nvSpPr>
          <p:cNvPr id="7" name="Subtitle 2">
            <a:extLst>
              <a:ext uri="{FF2B5EF4-FFF2-40B4-BE49-F238E27FC236}">
                <a16:creationId xmlns:a16="http://schemas.microsoft.com/office/drawing/2014/main" id="{08B0D540-C922-12F9-5DF3-E1EDFBEB4BC3}"/>
              </a:ext>
            </a:extLst>
          </p:cNvPr>
          <p:cNvSpPr txBox="1">
            <a:spLocks/>
          </p:cNvSpPr>
          <p:nvPr userDrawn="1"/>
        </p:nvSpPr>
        <p:spPr>
          <a:xfrm>
            <a:off x="4815831" y="4714875"/>
            <a:ext cx="6753868" cy="1021280"/>
          </a:xfrm>
          <a:prstGeom prst="rect">
            <a:avLst/>
          </a:prstGeom>
        </p:spPr>
        <p:txBody>
          <a:bodyPr vert="horz" lIns="91440" tIns="45720" rIns="91440" bIns="45720" rtlCol="0">
            <a:normAutofit/>
          </a:bodyPr>
          <a:lstStyle>
            <a:lvl1pPr marL="0" indent="0" algn="l" defTabSz="914400" rtl="0" eaLnBrk="1" latinLnBrk="0" hangingPunct="1">
              <a:lnSpc>
                <a:spcPct val="120000"/>
              </a:lnSpc>
              <a:spcBef>
                <a:spcPts val="1000"/>
              </a:spcBef>
              <a:buFont typeface="Arial" panose="020B0604020202020204" pitchFamily="34" charset="0"/>
              <a:buNone/>
              <a:defRPr sz="2400" b="0" i="0" kern="1200">
                <a:solidFill>
                  <a:schemeClr val="bg1"/>
                </a:solidFill>
                <a:latin typeface="Montserrat Medium" panose="02000505000000020004" pitchFamily="2" charset="77"/>
                <a:ea typeface="+mn-ea"/>
                <a:cs typeface="+mn-cs"/>
              </a:defRPr>
            </a:lvl1pPr>
            <a:lvl2pPr marL="457200" indent="0" algn="ctr" defTabSz="914400" rtl="0" eaLnBrk="1" latinLnBrk="0" hangingPunct="1">
              <a:lnSpc>
                <a:spcPct val="120000"/>
              </a:lnSpc>
              <a:spcBef>
                <a:spcPts val="500"/>
              </a:spcBef>
              <a:buFont typeface="Arial" panose="020B0604020202020204" pitchFamily="34" charset="0"/>
              <a:buNone/>
              <a:defRPr sz="2000" b="0" i="0" kern="1200">
                <a:solidFill>
                  <a:schemeClr val="tx1"/>
                </a:solidFill>
                <a:latin typeface="Montserrat Medium" panose="02000505000000020004" pitchFamily="2" charset="77"/>
                <a:ea typeface="+mn-ea"/>
                <a:cs typeface="+mn-cs"/>
              </a:defRPr>
            </a:lvl2pPr>
            <a:lvl3pPr marL="914400" indent="0" algn="ctr" defTabSz="914400" rtl="0" eaLnBrk="1" latinLnBrk="0" hangingPunct="1">
              <a:lnSpc>
                <a:spcPct val="120000"/>
              </a:lnSpc>
              <a:spcBef>
                <a:spcPts val="500"/>
              </a:spcBef>
              <a:buFont typeface="Arial" panose="020B0604020202020204" pitchFamily="34" charset="0"/>
              <a:buNone/>
              <a:defRPr sz="1800" b="0" i="0" kern="1200">
                <a:solidFill>
                  <a:schemeClr val="tx1"/>
                </a:solidFill>
                <a:latin typeface="Montserrat Medium" panose="02000505000000020004" pitchFamily="2" charset="77"/>
                <a:ea typeface="+mn-ea"/>
                <a:cs typeface="+mn-cs"/>
              </a:defRPr>
            </a:lvl3pPr>
            <a:lvl4pPr marL="1371600" indent="0" algn="ctr" defTabSz="914400" rtl="0" eaLnBrk="1" latinLnBrk="0" hangingPunct="1">
              <a:lnSpc>
                <a:spcPct val="120000"/>
              </a:lnSpc>
              <a:spcBef>
                <a:spcPts val="500"/>
              </a:spcBef>
              <a:buFont typeface="Arial" panose="020B0604020202020204" pitchFamily="34" charset="0"/>
              <a:buNone/>
              <a:defRPr sz="1600" b="0" i="0" kern="1200">
                <a:solidFill>
                  <a:schemeClr val="tx1"/>
                </a:solidFill>
                <a:latin typeface="Montserrat Medium" panose="02000505000000020004" pitchFamily="2" charset="77"/>
                <a:ea typeface="+mn-ea"/>
                <a:cs typeface="+mn-cs"/>
              </a:defRPr>
            </a:lvl4pPr>
            <a:lvl5pPr marL="1828800" indent="0" algn="ctr" defTabSz="914400" rtl="0" eaLnBrk="1" latinLnBrk="0" hangingPunct="1">
              <a:lnSpc>
                <a:spcPct val="120000"/>
              </a:lnSpc>
              <a:spcBef>
                <a:spcPts val="500"/>
              </a:spcBef>
              <a:buFont typeface="Arial" panose="020B0604020202020204" pitchFamily="34" charset="0"/>
              <a:buNone/>
              <a:defRPr sz="1600" b="0" i="0" kern="1200">
                <a:solidFill>
                  <a:schemeClr val="tx1"/>
                </a:solidFill>
                <a:latin typeface="Montserrat Medium" panose="0200050500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i="0" dirty="0">
                <a:solidFill>
                  <a:schemeClr val="accent1"/>
                </a:solidFill>
                <a:latin typeface="Montserrat" panose="02000505000000020004" pitchFamily="2" charset="77"/>
              </a:rPr>
              <a:t>Questions?</a:t>
            </a:r>
          </a:p>
        </p:txBody>
      </p:sp>
      <p:sp>
        <p:nvSpPr>
          <p:cNvPr id="8" name="Slide Number Placeholder 5">
            <a:extLst>
              <a:ext uri="{FF2B5EF4-FFF2-40B4-BE49-F238E27FC236}">
                <a16:creationId xmlns:a16="http://schemas.microsoft.com/office/drawing/2014/main" id="{0488F598-609D-C087-28A6-5230610DE3D6}"/>
              </a:ext>
            </a:extLst>
          </p:cNvPr>
          <p:cNvSpPr txBox="1">
            <a:spLocks/>
          </p:cNvSpPr>
          <p:nvPr userDrawn="1"/>
        </p:nvSpPr>
        <p:spPr>
          <a:xfrm>
            <a:off x="848360" y="6477994"/>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F9F0CBB-4BB4-3342-9CDD-DD16D0AFD25A}" type="slidenum">
              <a:rPr lang="en-US" smtClean="0"/>
              <a:pPr/>
              <a:t>‹#›</a:t>
            </a:fld>
            <a:endParaRPr lang="en-US"/>
          </a:p>
        </p:txBody>
      </p:sp>
      <p:grpSp>
        <p:nvGrpSpPr>
          <p:cNvPr id="14" name="Group 13">
            <a:extLst>
              <a:ext uri="{FF2B5EF4-FFF2-40B4-BE49-F238E27FC236}">
                <a16:creationId xmlns:a16="http://schemas.microsoft.com/office/drawing/2014/main" id="{4564F771-EE5B-385E-A563-F621CC45C76A}"/>
              </a:ext>
            </a:extLst>
          </p:cNvPr>
          <p:cNvGrpSpPr/>
          <p:nvPr userDrawn="1"/>
        </p:nvGrpSpPr>
        <p:grpSpPr>
          <a:xfrm>
            <a:off x="838200" y="-5227"/>
            <a:ext cx="3130183" cy="3688228"/>
            <a:chOff x="726503" y="-5228"/>
            <a:chExt cx="1549400" cy="1825625"/>
          </a:xfrm>
        </p:grpSpPr>
        <p:grpSp>
          <p:nvGrpSpPr>
            <p:cNvPr id="10" name="Group 9">
              <a:extLst>
                <a:ext uri="{FF2B5EF4-FFF2-40B4-BE49-F238E27FC236}">
                  <a16:creationId xmlns:a16="http://schemas.microsoft.com/office/drawing/2014/main" id="{02F7B903-C9F2-846C-DFA8-CFAFB2D8374A}"/>
                </a:ext>
              </a:extLst>
            </p:cNvPr>
            <p:cNvGrpSpPr/>
            <p:nvPr userDrawn="1"/>
          </p:nvGrpSpPr>
          <p:grpSpPr>
            <a:xfrm>
              <a:off x="726503" y="-5228"/>
              <a:ext cx="1549400" cy="1825625"/>
              <a:chOff x="10426192" y="-1"/>
              <a:chExt cx="1549400" cy="1825625"/>
            </a:xfrm>
          </p:grpSpPr>
          <p:sp>
            <p:nvSpPr>
              <p:cNvPr id="12" name="Rounded Rectangle 11">
                <a:extLst>
                  <a:ext uri="{FF2B5EF4-FFF2-40B4-BE49-F238E27FC236}">
                    <a16:creationId xmlns:a16="http://schemas.microsoft.com/office/drawing/2014/main" id="{C127E58E-F3AA-1246-8D2C-6B5C0B8183A5}"/>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C7316B-81CA-D71F-8950-BDB0A8A0260B}"/>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Graphic 10">
              <a:extLst>
                <a:ext uri="{FF2B5EF4-FFF2-40B4-BE49-F238E27FC236}">
                  <a16:creationId xmlns:a16="http://schemas.microsoft.com/office/drawing/2014/main" id="{F823F138-C44D-A98E-78CB-A2CD99E2E4E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452429"/>
              <a:ext cx="1326007" cy="1224527"/>
            </a:xfrm>
            <a:prstGeom prst="rect">
              <a:avLst/>
            </a:prstGeom>
          </p:spPr>
        </p:pic>
      </p:grpSp>
    </p:spTree>
    <p:extLst>
      <p:ext uri="{BB962C8B-B14F-4D97-AF65-F5344CB8AC3E}">
        <p14:creationId xmlns:p14="http://schemas.microsoft.com/office/powerpoint/2010/main" val="29888398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sset Libr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FCA4A-62EF-2C5E-25AA-1C686376E02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4" name="Content Placeholder 3">
            <a:extLst>
              <a:ext uri="{FF2B5EF4-FFF2-40B4-BE49-F238E27FC236}">
                <a16:creationId xmlns:a16="http://schemas.microsoft.com/office/drawing/2014/main" id="{51636D25-E332-465E-96B7-A7CAA4AA2411}"/>
              </a:ext>
            </a:extLst>
          </p:cNvPr>
          <p:cNvSpPr>
            <a:spLocks noGrp="1"/>
          </p:cNvSpPr>
          <p:nvPr>
            <p:ph sz="half" idx="2"/>
          </p:nvPr>
        </p:nvSpPr>
        <p:spPr>
          <a:xfrm>
            <a:off x="839788" y="1466850"/>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3EC4ACCA-0C60-4502-A10F-5CFABB1B0EBE}"/>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5/18/2024</a:t>
            </a:fld>
            <a:endParaRPr lang="en-US"/>
          </a:p>
        </p:txBody>
      </p:sp>
      <p:sp>
        <p:nvSpPr>
          <p:cNvPr id="8" name="Footer Placeholder 7">
            <a:extLst>
              <a:ext uri="{FF2B5EF4-FFF2-40B4-BE49-F238E27FC236}">
                <a16:creationId xmlns:a16="http://schemas.microsoft.com/office/drawing/2014/main" id="{C88729CD-5963-360E-B26B-5BF8DB0BFD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57B19D4-A428-CD94-F942-56AACB43E1B4}"/>
              </a:ext>
            </a:extLst>
          </p:cNvPr>
          <p:cNvSpPr>
            <a:spLocks noGrp="1"/>
          </p:cNvSpPr>
          <p:nvPr>
            <p:ph type="sldNum" sz="quarter" idx="12"/>
          </p:nvPr>
        </p:nvSpPr>
        <p:spPr/>
        <p:txBody>
          <a:bodyPr/>
          <a:lstStyle/>
          <a:p>
            <a:fld id="{BF9F0CBB-4BB4-3342-9CDD-DD16D0AFD25A}" type="slidenum">
              <a:rPr lang="en-US" smtClean="0"/>
              <a:t>‹#›</a:t>
            </a:fld>
            <a:endParaRPr lang="en-US"/>
          </a:p>
        </p:txBody>
      </p:sp>
    </p:spTree>
    <p:extLst>
      <p:ext uri="{BB962C8B-B14F-4D97-AF65-F5344CB8AC3E}">
        <p14:creationId xmlns:p14="http://schemas.microsoft.com/office/powerpoint/2010/main" val="12661696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F50EA1-1371-C23C-625C-A256EDBF5279}"/>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5/18/2024</a:t>
            </a:fld>
            <a:endParaRPr lang="en-US"/>
          </a:p>
        </p:txBody>
      </p:sp>
      <p:sp>
        <p:nvSpPr>
          <p:cNvPr id="3" name="Footer Placeholder 2">
            <a:extLst>
              <a:ext uri="{FF2B5EF4-FFF2-40B4-BE49-F238E27FC236}">
                <a16:creationId xmlns:a16="http://schemas.microsoft.com/office/drawing/2014/main" id="{12AEFE5E-DCD6-C17C-AFE5-53054B65AE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7234CBD-A7B3-43ED-8668-D765275C1769}"/>
              </a:ext>
            </a:extLst>
          </p:cNvPr>
          <p:cNvSpPr>
            <a:spLocks noGrp="1"/>
          </p:cNvSpPr>
          <p:nvPr>
            <p:ph type="sldNum" sz="quarter" idx="12"/>
          </p:nvPr>
        </p:nvSpPr>
        <p:spPr/>
        <p:txBody>
          <a:bodyPr/>
          <a:lstStyle/>
          <a:p>
            <a:fld id="{BF9F0CBB-4BB4-3342-9CDD-DD16D0AFD25A}" type="slidenum">
              <a:rPr lang="en-US" smtClean="0"/>
              <a:t>‹#›</a:t>
            </a:fld>
            <a:endParaRPr lang="en-US"/>
          </a:p>
        </p:txBody>
      </p:sp>
    </p:spTree>
    <p:extLst>
      <p:ext uri="{BB962C8B-B14F-4D97-AF65-F5344CB8AC3E}">
        <p14:creationId xmlns:p14="http://schemas.microsoft.com/office/powerpoint/2010/main" val="25086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Course Title Alterna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p:nvPr>
        </p:nvSpPr>
        <p:spPr>
          <a:xfrm>
            <a:off x="4457700" y="441321"/>
            <a:ext cx="7262523" cy="3688228"/>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p:nvPr>
        </p:nvSpPr>
        <p:spPr>
          <a:xfrm>
            <a:off x="4457700" y="4353305"/>
            <a:ext cx="7262523"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39161B6-1D5D-093B-64B1-5AF6A1DADF70}"/>
              </a:ext>
            </a:extLst>
          </p:cNvPr>
          <p:cNvSpPr>
            <a:spLocks noGrp="1"/>
          </p:cNvSpPr>
          <p:nvPr>
            <p:ph type="dt" sz="half" idx="10"/>
          </p:nvPr>
        </p:nvSpPr>
        <p:spPr>
          <a:xfrm>
            <a:off x="838200" y="6356350"/>
            <a:ext cx="2743200" cy="365125"/>
          </a:xfrm>
          <a:prstGeom prst="rect">
            <a:avLst/>
          </a:prstGeom>
        </p:spPr>
        <p:txBody>
          <a:bodyPr/>
          <a:lstStyle/>
          <a:p>
            <a:fld id="{6002B5EB-D6C7-8642-A2E1-DD5A515001D3}" type="datetimeFigureOut">
              <a:rPr lang="en-US" smtClean="0"/>
              <a:t>5/18/2024</a:t>
            </a:fld>
            <a:endParaRPr lang="en-US"/>
          </a:p>
        </p:txBody>
      </p:sp>
      <p:sp>
        <p:nvSpPr>
          <p:cNvPr id="5" name="Footer Placeholder 4">
            <a:extLst>
              <a:ext uri="{FF2B5EF4-FFF2-40B4-BE49-F238E27FC236}">
                <a16:creationId xmlns:a16="http://schemas.microsoft.com/office/drawing/2014/main" id="{1283A5EA-F964-C1C6-D3C7-FC3621E183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E567ED4-A402-02BF-523E-98BF3935D014}"/>
              </a:ext>
            </a:extLst>
          </p:cNvPr>
          <p:cNvSpPr>
            <a:spLocks noGrp="1"/>
          </p:cNvSpPr>
          <p:nvPr>
            <p:ph type="sldNum" sz="quarter" idx="12"/>
          </p:nvPr>
        </p:nvSpPr>
        <p:spPr/>
        <p:txBody>
          <a:bodyPr/>
          <a:lstStyle/>
          <a:p>
            <a:fld id="{BF9F0CBB-4BB4-3342-9CDD-DD16D0AFD25A}" type="slidenum">
              <a:rPr lang="en-US" smtClean="0"/>
              <a:t>‹#›</a:t>
            </a:fld>
            <a:endParaRPr lang="en-US"/>
          </a:p>
        </p:txBody>
      </p:sp>
      <p:grpSp>
        <p:nvGrpSpPr>
          <p:cNvPr id="15" name="Group 14">
            <a:extLst>
              <a:ext uri="{FF2B5EF4-FFF2-40B4-BE49-F238E27FC236}">
                <a16:creationId xmlns:a16="http://schemas.microsoft.com/office/drawing/2014/main" id="{D3B8A680-1470-DFD6-EAEA-00D6F3021710}"/>
              </a:ext>
            </a:extLst>
          </p:cNvPr>
          <p:cNvGrpSpPr/>
          <p:nvPr userDrawn="1"/>
        </p:nvGrpSpPr>
        <p:grpSpPr>
          <a:xfrm>
            <a:off x="838200" y="-5227"/>
            <a:ext cx="3130183" cy="3688228"/>
            <a:chOff x="726503" y="-5228"/>
            <a:chExt cx="1549400" cy="1825625"/>
          </a:xfrm>
        </p:grpSpPr>
        <p:grpSp>
          <p:nvGrpSpPr>
            <p:cNvPr id="16" name="Group 15">
              <a:extLst>
                <a:ext uri="{FF2B5EF4-FFF2-40B4-BE49-F238E27FC236}">
                  <a16:creationId xmlns:a16="http://schemas.microsoft.com/office/drawing/2014/main" id="{7C511C23-2A80-EDDB-9F55-EF5B11707C1E}"/>
                </a:ext>
              </a:extLst>
            </p:cNvPr>
            <p:cNvGrpSpPr/>
            <p:nvPr userDrawn="1"/>
          </p:nvGrpSpPr>
          <p:grpSpPr>
            <a:xfrm>
              <a:off x="726503" y="-5228"/>
              <a:ext cx="1549400" cy="1825625"/>
              <a:chOff x="10426192" y="-1"/>
              <a:chExt cx="1549400" cy="1825625"/>
            </a:xfrm>
          </p:grpSpPr>
          <p:sp>
            <p:nvSpPr>
              <p:cNvPr id="18" name="Rounded Rectangle 17">
                <a:extLst>
                  <a:ext uri="{FF2B5EF4-FFF2-40B4-BE49-F238E27FC236}">
                    <a16:creationId xmlns:a16="http://schemas.microsoft.com/office/drawing/2014/main" id="{77104EE1-1201-9229-47F0-CA7BBFA2B11F}"/>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74EF7ADE-BA79-EB18-6DE0-6755D971D99C}"/>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Graphic 16">
              <a:extLst>
                <a:ext uri="{FF2B5EF4-FFF2-40B4-BE49-F238E27FC236}">
                  <a16:creationId xmlns:a16="http://schemas.microsoft.com/office/drawing/2014/main" id="{9B6D42BC-C21D-3056-2771-5E04F04355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38200" y="452429"/>
              <a:ext cx="1326007" cy="1224527"/>
            </a:xfrm>
            <a:prstGeom prst="rect">
              <a:avLst/>
            </a:prstGeom>
          </p:spPr>
        </p:pic>
      </p:grpSp>
    </p:spTree>
    <p:extLst>
      <p:ext uri="{BB962C8B-B14F-4D97-AF65-F5344CB8AC3E}">
        <p14:creationId xmlns:p14="http://schemas.microsoft.com/office/powerpoint/2010/main" val="30563159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1190625" y="1151930"/>
            <a:ext cx="9810750" cy="2321719"/>
          </a:xfrm>
          <a:prstGeom prst="rect">
            <a:avLst/>
          </a:prstGeom>
        </p:spPr>
        <p:txBody>
          <a:bodyPr anchor="b"/>
          <a:lstStyle/>
          <a:p>
            <a:pPr lvl="0">
              <a:defRPr sz="1800"/>
            </a:pPr>
            <a:r>
              <a:rPr sz="5625"/>
              <a:t>Title Text</a:t>
            </a:r>
          </a:p>
        </p:txBody>
      </p:sp>
      <p:sp>
        <p:nvSpPr>
          <p:cNvPr id="6" name="Shape 6"/>
          <p:cNvSpPr>
            <a:spLocks noGrp="1"/>
          </p:cNvSpPr>
          <p:nvPr>
            <p:ph type="body" idx="1"/>
          </p:nvPr>
        </p:nvSpPr>
        <p:spPr>
          <a:xfrm>
            <a:off x="1190625" y="3536156"/>
            <a:ext cx="9810750"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969641778"/>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Title and Content">
    <p:bg>
      <p:bgPr>
        <a:solidFill>
          <a:srgbClr val="7A9A0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E423A-A092-4F24-A012-F8FFFF7C6C79}"/>
              </a:ext>
            </a:extLst>
          </p:cNvPr>
          <p:cNvSpPr>
            <a:spLocks noGrp="1"/>
          </p:cNvSpPr>
          <p:nvPr>
            <p:ph type="title"/>
          </p:nvPr>
        </p:nvSpPr>
        <p:spPr/>
        <p:txBody>
          <a:bodyPr/>
          <a:lstStyle>
            <a:lvl1pPr>
              <a:defRPr b="0" i="0">
                <a:solidFill>
                  <a:schemeClr val="bg1"/>
                </a:solidFill>
                <a:latin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075EF95-667B-4C7C-B751-37FB8DAF4029}"/>
              </a:ext>
            </a:extLst>
          </p:cNvPr>
          <p:cNvSpPr>
            <a:spLocks noGrp="1"/>
          </p:cNvSpPr>
          <p:nvPr>
            <p:ph idx="1"/>
          </p:nvPr>
        </p:nvSpPr>
        <p:spPr/>
        <p:txBody>
          <a:bodyPr/>
          <a:lstStyle>
            <a:lvl1pPr>
              <a:defRPr b="0" i="0">
                <a:solidFill>
                  <a:schemeClr val="bg1"/>
                </a:solidFill>
                <a:latin typeface="Arial" panose="020B0604020202020204" pitchFamily="34" charset="0"/>
              </a:defRPr>
            </a:lvl1pPr>
            <a:lvl2pPr>
              <a:defRPr b="0" i="0">
                <a:solidFill>
                  <a:schemeClr val="bg1"/>
                </a:solidFill>
                <a:latin typeface="Arial" panose="020B0604020202020204" pitchFamily="34" charset="0"/>
              </a:defRPr>
            </a:lvl2pPr>
            <a:lvl3pPr>
              <a:defRPr b="0" i="0">
                <a:solidFill>
                  <a:schemeClr val="bg1"/>
                </a:solidFill>
                <a:latin typeface="Arial" panose="020B0604020202020204" pitchFamily="34" charset="0"/>
              </a:defRPr>
            </a:lvl3pPr>
            <a:lvl4pPr>
              <a:defRPr b="0" i="0">
                <a:solidFill>
                  <a:schemeClr val="bg1"/>
                </a:solidFill>
                <a:latin typeface="Arial" panose="020B0604020202020204" pitchFamily="34" charset="0"/>
              </a:defRPr>
            </a:lvl4pPr>
            <a:lvl5pPr>
              <a:defRPr b="0" i="0">
                <a:solidFill>
                  <a:schemeClr val="bg1"/>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CEE59A-4D4C-4446-ADC4-4B39007FCE21}"/>
              </a:ext>
            </a:extLst>
          </p:cNvPr>
          <p:cNvSpPr>
            <a:spLocks noGrp="1"/>
          </p:cNvSpPr>
          <p:nvPr>
            <p:ph type="dt" sz="half" idx="10"/>
          </p:nvPr>
        </p:nvSpPr>
        <p:spPr/>
        <p:txBody>
          <a:bodyPr/>
          <a:lstStyle/>
          <a:p>
            <a:fld id="{31816654-0224-44A7-8606-FD80A24F9B9C}" type="datetimeFigureOut">
              <a:rPr lang="en-US" smtClean="0"/>
              <a:t>5/18/2024</a:t>
            </a:fld>
            <a:endParaRPr lang="en-US" dirty="0"/>
          </a:p>
        </p:txBody>
      </p:sp>
      <p:sp>
        <p:nvSpPr>
          <p:cNvPr id="5" name="Footer Placeholder 4">
            <a:extLst>
              <a:ext uri="{FF2B5EF4-FFF2-40B4-BE49-F238E27FC236}">
                <a16:creationId xmlns:a16="http://schemas.microsoft.com/office/drawing/2014/main" id="{EC1E74BA-CF22-404D-AEF5-D55C68031B7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AB45377-337C-4C60-B459-DCF43FBB7677}"/>
              </a:ext>
            </a:extLst>
          </p:cNvPr>
          <p:cNvSpPr>
            <a:spLocks noGrp="1"/>
          </p:cNvSpPr>
          <p:nvPr>
            <p:ph type="sldNum" sz="quarter" idx="12"/>
          </p:nvPr>
        </p:nvSpPr>
        <p:spPr/>
        <p:txBody>
          <a:bodyPr/>
          <a:lstStyle/>
          <a:p>
            <a:fld id="{D89E4D55-8516-4FFF-96CD-37AF6D96C396}" type="slidenum">
              <a:rPr lang="en-US" smtClean="0"/>
              <a:t>‹#›</a:t>
            </a:fld>
            <a:endParaRPr lang="en-US" dirty="0"/>
          </a:p>
        </p:txBody>
      </p:sp>
    </p:spTree>
    <p:extLst>
      <p:ext uri="{BB962C8B-B14F-4D97-AF65-F5344CB8AC3E}">
        <p14:creationId xmlns:p14="http://schemas.microsoft.com/office/powerpoint/2010/main" val="4051482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er Bio (Bullets)">
    <p:bg>
      <p:bgPr>
        <a:solidFill>
          <a:schemeClr val="accent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16386" y="2531166"/>
            <a:ext cx="10771851" cy="35574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4">
            <a:extLst>
              <a:ext uri="{FF2B5EF4-FFF2-40B4-BE49-F238E27FC236}">
                <a16:creationId xmlns:a16="http://schemas.microsoft.com/office/drawing/2014/main" id="{0C751F94-39BE-0FE7-B498-F4755B486B6E}"/>
              </a:ext>
            </a:extLst>
          </p:cNvPr>
          <p:cNvSpPr>
            <a:spLocks noGrp="1" noChangeAspect="1"/>
          </p:cNvSpPr>
          <p:nvPr>
            <p:ph type="pic" sz="quarter" idx="14"/>
          </p:nvPr>
        </p:nvSpPr>
        <p:spPr>
          <a:xfrm>
            <a:off x="816387" y="373486"/>
            <a:ext cx="1828800" cy="1828800"/>
          </a:xfrm>
        </p:spPr>
        <p:txBody>
          <a:bodyPr/>
          <a:lstStyle/>
          <a:p>
            <a:endParaRPr lang="en-US"/>
          </a:p>
        </p:txBody>
      </p:sp>
      <p:sp>
        <p:nvSpPr>
          <p:cNvPr id="9" name="Content Placeholder 9">
            <a:extLst>
              <a:ext uri="{FF2B5EF4-FFF2-40B4-BE49-F238E27FC236}">
                <a16:creationId xmlns:a16="http://schemas.microsoft.com/office/drawing/2014/main" id="{4F5B0E15-9C65-5D67-096C-5881D8158DE2}"/>
              </a:ext>
            </a:extLst>
          </p:cNvPr>
          <p:cNvSpPr>
            <a:spLocks noGrp="1"/>
          </p:cNvSpPr>
          <p:nvPr>
            <p:ph sz="quarter" idx="15" hasCustomPrompt="1"/>
          </p:nvPr>
        </p:nvSpPr>
        <p:spPr>
          <a:xfrm>
            <a:off x="2959789" y="373486"/>
            <a:ext cx="8628446" cy="630124"/>
          </a:xfrm>
        </p:spPr>
        <p:txBody>
          <a:bodyPr>
            <a:noAutofit/>
          </a:bodyPr>
          <a:lstStyle>
            <a:lvl1pPr marL="0" indent="0">
              <a:lnSpc>
                <a:spcPct val="100000"/>
              </a:lnSpc>
              <a:buNone/>
              <a:defRPr sz="3200" b="1" i="0">
                <a:solidFill>
                  <a:schemeClr val="accent1"/>
                </a:solidFill>
                <a:latin typeface="Montserrat" panose="02000505000000020004"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Facilitator Name</a:t>
            </a:r>
          </a:p>
        </p:txBody>
      </p:sp>
      <p:sp>
        <p:nvSpPr>
          <p:cNvPr id="13" name="Content Placeholder 9">
            <a:extLst>
              <a:ext uri="{FF2B5EF4-FFF2-40B4-BE49-F238E27FC236}">
                <a16:creationId xmlns:a16="http://schemas.microsoft.com/office/drawing/2014/main" id="{DE72659E-223C-7629-C7D3-614BF2E740BC}"/>
              </a:ext>
            </a:extLst>
          </p:cNvPr>
          <p:cNvSpPr>
            <a:spLocks noGrp="1"/>
          </p:cNvSpPr>
          <p:nvPr>
            <p:ph sz="quarter" idx="16" hasCustomPrompt="1"/>
          </p:nvPr>
        </p:nvSpPr>
        <p:spPr>
          <a:xfrm>
            <a:off x="2959788" y="1103205"/>
            <a:ext cx="8628447" cy="630124"/>
          </a:xfrm>
        </p:spPr>
        <p:txBody>
          <a:bodyPr>
            <a:noAutofit/>
          </a:bodyPr>
          <a:lstStyle>
            <a:lvl1pPr marL="0" indent="0">
              <a:lnSpc>
                <a:spcPct val="100000"/>
              </a:lnSpc>
              <a:buNone/>
              <a:defRPr sz="2400" b="0" i="0">
                <a:solidFill>
                  <a:schemeClr val="bg1"/>
                </a:solidFill>
                <a:latin typeface="Montserrat" panose="02000505000000020004" pitchFamily="2" charset="77"/>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Facilitator Title</a:t>
            </a:r>
          </a:p>
        </p:txBody>
      </p:sp>
      <p:sp>
        <p:nvSpPr>
          <p:cNvPr id="4" name="Slide Number Placeholder 5">
            <a:extLst>
              <a:ext uri="{FF2B5EF4-FFF2-40B4-BE49-F238E27FC236}">
                <a16:creationId xmlns:a16="http://schemas.microsoft.com/office/drawing/2014/main" id="{65D2C22B-98F7-7B41-8312-636C24552AFF}"/>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5" name="Group 4">
            <a:extLst>
              <a:ext uri="{FF2B5EF4-FFF2-40B4-BE49-F238E27FC236}">
                <a16:creationId xmlns:a16="http://schemas.microsoft.com/office/drawing/2014/main" id="{E7AEB474-243C-50BB-4D75-6A5450972CBE}"/>
              </a:ext>
            </a:extLst>
          </p:cNvPr>
          <p:cNvGrpSpPr/>
          <p:nvPr userDrawn="1"/>
        </p:nvGrpSpPr>
        <p:grpSpPr>
          <a:xfrm>
            <a:off x="10426192" y="5032822"/>
            <a:ext cx="1549400" cy="1825625"/>
            <a:chOff x="10426192" y="5032822"/>
            <a:chExt cx="1549400" cy="1825625"/>
          </a:xfrm>
        </p:grpSpPr>
        <p:grpSp>
          <p:nvGrpSpPr>
            <p:cNvPr id="6" name="Group 5">
              <a:extLst>
                <a:ext uri="{FF2B5EF4-FFF2-40B4-BE49-F238E27FC236}">
                  <a16:creationId xmlns:a16="http://schemas.microsoft.com/office/drawing/2014/main" id="{C57D6C94-B8B4-F133-797C-5BBFD594EF38}"/>
                </a:ext>
              </a:extLst>
            </p:cNvPr>
            <p:cNvGrpSpPr/>
            <p:nvPr userDrawn="1"/>
          </p:nvGrpSpPr>
          <p:grpSpPr>
            <a:xfrm rot="10800000">
              <a:off x="10426192" y="5032822"/>
              <a:ext cx="1549400" cy="1825625"/>
              <a:chOff x="10426192" y="-1"/>
              <a:chExt cx="1549400" cy="1825625"/>
            </a:xfrm>
          </p:grpSpPr>
          <p:sp>
            <p:nvSpPr>
              <p:cNvPr id="10" name="Rounded Rectangle 9">
                <a:extLst>
                  <a:ext uri="{FF2B5EF4-FFF2-40B4-BE49-F238E27FC236}">
                    <a16:creationId xmlns:a16="http://schemas.microsoft.com/office/drawing/2014/main" id="{D8D49035-1544-B48B-BA02-DFE7E2BABB03}"/>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30427F2-78AD-6EAA-612F-B7DF4745842A}"/>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AE02B4DD-C581-4BF7-09DF-9890148125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14913066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Slide 1">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F639AB-1FC9-BEFF-8872-E5CBE8251BA3}"/>
              </a:ext>
            </a:extLst>
          </p:cNvPr>
          <p:cNvSpPr>
            <a:spLocks noGrp="1"/>
          </p:cNvSpPr>
          <p:nvPr>
            <p:ph type="ctrTitle" hasCustomPrompt="1"/>
          </p:nvPr>
        </p:nvSpPr>
        <p:spPr>
          <a:xfrm>
            <a:off x="838200" y="436356"/>
            <a:ext cx="6239256" cy="2387600"/>
          </a:xfrm>
        </p:spPr>
        <p:txBody>
          <a:bodyPr anchor="b"/>
          <a:lstStyle>
            <a:lvl1pPr algn="l">
              <a:defRPr sz="6000">
                <a:solidFill>
                  <a:schemeClr val="accent1"/>
                </a:solidFill>
              </a:defRPr>
            </a:lvl1pPr>
          </a:lstStyle>
          <a:p>
            <a:r>
              <a:rPr lang="en-US" dirty="0"/>
              <a:t>Section </a:t>
            </a:r>
            <a:br>
              <a:rPr lang="en-US" dirty="0"/>
            </a:br>
            <a:r>
              <a:rPr lang="en-US" dirty="0"/>
              <a:t>Divider</a:t>
            </a:r>
          </a:p>
        </p:txBody>
      </p:sp>
      <p:sp>
        <p:nvSpPr>
          <p:cNvPr id="3" name="Subtitle 2">
            <a:extLst>
              <a:ext uri="{FF2B5EF4-FFF2-40B4-BE49-F238E27FC236}">
                <a16:creationId xmlns:a16="http://schemas.microsoft.com/office/drawing/2014/main" id="{3ECB9437-1A9F-E542-FDBB-72103F934595}"/>
              </a:ext>
            </a:extLst>
          </p:cNvPr>
          <p:cNvSpPr>
            <a:spLocks noGrp="1"/>
          </p:cNvSpPr>
          <p:nvPr>
            <p:ph type="subTitle" idx="1"/>
          </p:nvPr>
        </p:nvSpPr>
        <p:spPr>
          <a:xfrm>
            <a:off x="838200" y="2916031"/>
            <a:ext cx="6239256" cy="597313"/>
          </a:xfrm>
        </p:spPr>
        <p:txBody>
          <a:bodyPr/>
          <a:lstStyle>
            <a:lvl1pPr marL="0" indent="0" algn="l">
              <a:buNone/>
              <a:defRPr sz="24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4" name="Picture Placeholder 13">
            <a:extLst>
              <a:ext uri="{FF2B5EF4-FFF2-40B4-BE49-F238E27FC236}">
                <a16:creationId xmlns:a16="http://schemas.microsoft.com/office/drawing/2014/main" id="{9FDC5B14-D290-928A-F501-1C506AE3C306}"/>
              </a:ext>
            </a:extLst>
          </p:cNvPr>
          <p:cNvSpPr>
            <a:spLocks noGrp="1"/>
          </p:cNvSpPr>
          <p:nvPr>
            <p:ph type="pic" sz="quarter" idx="13"/>
          </p:nvPr>
        </p:nvSpPr>
        <p:spPr>
          <a:xfrm flipH="1">
            <a:off x="5321807" y="-19050"/>
            <a:ext cx="6890830" cy="6877050"/>
          </a:xfrm>
          <a:prstGeom prst="rtTriangle">
            <a:avLst/>
          </a:prstGeom>
        </p:spPr>
        <p:txBody>
          <a:bodyPr/>
          <a:lstStyle/>
          <a:p>
            <a:endParaRPr lang="en-US"/>
          </a:p>
        </p:txBody>
      </p:sp>
      <p:sp>
        <p:nvSpPr>
          <p:cNvPr id="5" name="Slide Number Placeholder 5">
            <a:extLst>
              <a:ext uri="{FF2B5EF4-FFF2-40B4-BE49-F238E27FC236}">
                <a16:creationId xmlns:a16="http://schemas.microsoft.com/office/drawing/2014/main" id="{C284599F-20C4-8E6A-9718-46306DCD7E16}"/>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7" name="Group 6">
            <a:extLst>
              <a:ext uri="{FF2B5EF4-FFF2-40B4-BE49-F238E27FC236}">
                <a16:creationId xmlns:a16="http://schemas.microsoft.com/office/drawing/2014/main" id="{B5EF05BC-8721-2719-5EE4-84034D57243F}"/>
              </a:ext>
            </a:extLst>
          </p:cNvPr>
          <p:cNvGrpSpPr/>
          <p:nvPr userDrawn="1"/>
        </p:nvGrpSpPr>
        <p:grpSpPr>
          <a:xfrm>
            <a:off x="10426192" y="5032822"/>
            <a:ext cx="1549400" cy="1825625"/>
            <a:chOff x="10426192" y="5032822"/>
            <a:chExt cx="1549400" cy="1825625"/>
          </a:xfrm>
        </p:grpSpPr>
        <p:grpSp>
          <p:nvGrpSpPr>
            <p:cNvPr id="8" name="Group 7">
              <a:extLst>
                <a:ext uri="{FF2B5EF4-FFF2-40B4-BE49-F238E27FC236}">
                  <a16:creationId xmlns:a16="http://schemas.microsoft.com/office/drawing/2014/main" id="{0A8BCD63-C933-1C1F-D1C1-B6A25701B4E3}"/>
                </a:ext>
              </a:extLst>
            </p:cNvPr>
            <p:cNvGrpSpPr/>
            <p:nvPr userDrawn="1"/>
          </p:nvGrpSpPr>
          <p:grpSpPr>
            <a:xfrm rot="10800000">
              <a:off x="10426192" y="5032822"/>
              <a:ext cx="1549400" cy="1825625"/>
              <a:chOff x="10426192" y="-1"/>
              <a:chExt cx="1549400" cy="1825625"/>
            </a:xfrm>
          </p:grpSpPr>
          <p:sp>
            <p:nvSpPr>
              <p:cNvPr id="10" name="Rounded Rectangle 9">
                <a:extLst>
                  <a:ext uri="{FF2B5EF4-FFF2-40B4-BE49-F238E27FC236}">
                    <a16:creationId xmlns:a16="http://schemas.microsoft.com/office/drawing/2014/main" id="{9A88B6D8-4B6B-DC03-C642-2D2AE336FB57}"/>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172960-AA75-137B-4297-B99D35ACA082}"/>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Graphic 8">
              <a:extLst>
                <a:ext uri="{FF2B5EF4-FFF2-40B4-BE49-F238E27FC236}">
                  <a16:creationId xmlns:a16="http://schemas.microsoft.com/office/drawing/2014/main" id="{597ACC81-E833-323D-4115-A1C466BF519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2768161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365125"/>
            <a:ext cx="867156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48360" y="1825625"/>
            <a:ext cx="8671560" cy="412001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19" name="Group 18">
            <a:extLst>
              <a:ext uri="{FF2B5EF4-FFF2-40B4-BE49-F238E27FC236}">
                <a16:creationId xmlns:a16="http://schemas.microsoft.com/office/drawing/2014/main" id="{36BF55AB-CF07-67AD-F675-285F11D683FA}"/>
              </a:ext>
            </a:extLst>
          </p:cNvPr>
          <p:cNvGrpSpPr/>
          <p:nvPr userDrawn="1"/>
        </p:nvGrpSpPr>
        <p:grpSpPr>
          <a:xfrm>
            <a:off x="10426192" y="5032822"/>
            <a:ext cx="1549400" cy="1825625"/>
            <a:chOff x="10426192" y="5032822"/>
            <a:chExt cx="1549400" cy="1825625"/>
          </a:xfrm>
        </p:grpSpPr>
        <p:grpSp>
          <p:nvGrpSpPr>
            <p:cNvPr id="17" name="Group 16">
              <a:extLst>
                <a:ext uri="{FF2B5EF4-FFF2-40B4-BE49-F238E27FC236}">
                  <a16:creationId xmlns:a16="http://schemas.microsoft.com/office/drawing/2014/main" id="{AFA8F58D-F00F-9A8E-1A4B-6AB4A41538AB}"/>
                </a:ext>
              </a:extLst>
            </p:cNvPr>
            <p:cNvGrpSpPr/>
            <p:nvPr userDrawn="1"/>
          </p:nvGrpSpPr>
          <p:grpSpPr>
            <a:xfrm rot="10800000">
              <a:off x="10426192" y="5032822"/>
              <a:ext cx="1549400" cy="1825625"/>
              <a:chOff x="10426192" y="-1"/>
              <a:chExt cx="1549400" cy="1825625"/>
            </a:xfrm>
          </p:grpSpPr>
          <p:sp>
            <p:nvSpPr>
              <p:cNvPr id="11" name="Rounded Rectangle 10">
                <a:extLst>
                  <a:ext uri="{FF2B5EF4-FFF2-40B4-BE49-F238E27FC236}">
                    <a16:creationId xmlns:a16="http://schemas.microsoft.com/office/drawing/2014/main" id="{6C12CE6C-9952-ED23-157A-12AB632E9BA0}"/>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8BE292D-0325-6947-9615-D93640C88F69}"/>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Graphic 14">
              <a:extLst>
                <a:ext uri="{FF2B5EF4-FFF2-40B4-BE49-F238E27FC236}">
                  <a16:creationId xmlns:a16="http://schemas.microsoft.com/office/drawing/2014/main" id="{A5ADF50C-4292-3174-85EA-E7C2EB30E4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155707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365125"/>
            <a:ext cx="867156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a:extLst>
              <a:ext uri="{FF2B5EF4-FFF2-40B4-BE49-F238E27FC236}">
                <a16:creationId xmlns:a16="http://schemas.microsoft.com/office/drawing/2014/main" id="{CFC851F3-7EC7-A032-97C8-AFB6484D6A6B}"/>
              </a:ext>
            </a:extLst>
          </p:cNvPr>
          <p:cNvSpPr>
            <a:spLocks noGrp="1"/>
          </p:cNvSpPr>
          <p:nvPr>
            <p:ph idx="13"/>
          </p:nvPr>
        </p:nvSpPr>
        <p:spPr>
          <a:xfrm>
            <a:off x="6241472" y="1825625"/>
            <a:ext cx="5160818" cy="4120010"/>
          </a:xfrm>
        </p:spPr>
        <p:txBody>
          <a:bodyPr>
            <a:normAutofit/>
          </a:bodyPr>
          <a:lstStyle>
            <a:lvl1pPr>
              <a:lnSpc>
                <a:spcPct val="100000"/>
              </a:lnSpc>
              <a:defRPr sz="1400"/>
            </a:lvl1pPr>
            <a:lvl2pPr>
              <a:lnSpc>
                <a:spcPct val="100000"/>
              </a:lnSpc>
              <a:defRPr sz="1400"/>
            </a:lvl2pPr>
            <a:lvl3pPr>
              <a:lnSpc>
                <a:spcPct val="100000"/>
              </a:lnSpc>
              <a:defRPr sz="1400"/>
            </a:lvl3pPr>
            <a:lvl4pPr>
              <a:lnSpc>
                <a:spcPct val="100000"/>
              </a:lnSpc>
              <a:defRPr sz="1400"/>
            </a:lvl4pPr>
            <a:lvl5pPr>
              <a:lnSpc>
                <a:spcPct val="100000"/>
              </a:lnSpc>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CF189041-9B49-6D95-9678-DE0381F0C3E2}"/>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8" name="Group 7">
            <a:extLst>
              <a:ext uri="{FF2B5EF4-FFF2-40B4-BE49-F238E27FC236}">
                <a16:creationId xmlns:a16="http://schemas.microsoft.com/office/drawing/2014/main" id="{1D592AA1-DB5E-C5D4-D552-512DDEE477FC}"/>
              </a:ext>
            </a:extLst>
          </p:cNvPr>
          <p:cNvGrpSpPr/>
          <p:nvPr userDrawn="1"/>
        </p:nvGrpSpPr>
        <p:grpSpPr>
          <a:xfrm>
            <a:off x="10426192" y="5032822"/>
            <a:ext cx="1549400" cy="1825625"/>
            <a:chOff x="10426192" y="5032822"/>
            <a:chExt cx="1549400" cy="1825625"/>
          </a:xfrm>
        </p:grpSpPr>
        <p:grpSp>
          <p:nvGrpSpPr>
            <p:cNvPr id="9" name="Group 8">
              <a:extLst>
                <a:ext uri="{FF2B5EF4-FFF2-40B4-BE49-F238E27FC236}">
                  <a16:creationId xmlns:a16="http://schemas.microsoft.com/office/drawing/2014/main" id="{9D6594F4-2F5B-8E50-350C-4BD40800E557}"/>
                </a:ext>
              </a:extLst>
            </p:cNvPr>
            <p:cNvGrpSpPr/>
            <p:nvPr userDrawn="1"/>
          </p:nvGrpSpPr>
          <p:grpSpPr>
            <a:xfrm rot="10800000">
              <a:off x="10426192" y="5032822"/>
              <a:ext cx="1549400" cy="1825625"/>
              <a:chOff x="10426192" y="-1"/>
              <a:chExt cx="1549400" cy="1825625"/>
            </a:xfrm>
          </p:grpSpPr>
          <p:sp>
            <p:nvSpPr>
              <p:cNvPr id="11" name="Rounded Rectangle 10">
                <a:extLst>
                  <a:ext uri="{FF2B5EF4-FFF2-40B4-BE49-F238E27FC236}">
                    <a16:creationId xmlns:a16="http://schemas.microsoft.com/office/drawing/2014/main" id="{381808FE-C38E-C769-4AA4-4CFD75CB70A7}"/>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2D2299B-F1A3-C298-434F-536DA072CF11}"/>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a:extLst>
                <a:ext uri="{FF2B5EF4-FFF2-40B4-BE49-F238E27FC236}">
                  <a16:creationId xmlns:a16="http://schemas.microsoft.com/office/drawing/2014/main" id="{9B3BE8C8-D41C-0A15-A318-8E23C633D30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824924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365125"/>
            <a:ext cx="6147816"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1825625"/>
            <a:ext cx="6147816" cy="4351338"/>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Picture Placeholder 8">
            <a:extLst>
              <a:ext uri="{FF2B5EF4-FFF2-40B4-BE49-F238E27FC236}">
                <a16:creationId xmlns:a16="http://schemas.microsoft.com/office/drawing/2014/main" id="{782D6CBE-E484-F0FE-18B6-4C7713915D98}"/>
              </a:ext>
            </a:extLst>
          </p:cNvPr>
          <p:cNvSpPr>
            <a:spLocks noGrp="1"/>
          </p:cNvSpPr>
          <p:nvPr>
            <p:ph type="pic" sz="quarter" idx="13"/>
          </p:nvPr>
        </p:nvSpPr>
        <p:spPr>
          <a:xfrm>
            <a:off x="7263384" y="512063"/>
            <a:ext cx="4404360" cy="5664899"/>
          </a:xfrm>
        </p:spPr>
        <p:txBody>
          <a:bodyPr/>
          <a:lstStyle/>
          <a:p>
            <a:endParaRPr lang="en-US"/>
          </a:p>
        </p:txBody>
      </p:sp>
      <p:sp>
        <p:nvSpPr>
          <p:cNvPr id="5" name="Slide Number Placeholder 5">
            <a:extLst>
              <a:ext uri="{FF2B5EF4-FFF2-40B4-BE49-F238E27FC236}">
                <a16:creationId xmlns:a16="http://schemas.microsoft.com/office/drawing/2014/main" id="{EEFD357E-7110-C272-5DFD-CBA98BD687F8}"/>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7" name="Group 6">
            <a:extLst>
              <a:ext uri="{FF2B5EF4-FFF2-40B4-BE49-F238E27FC236}">
                <a16:creationId xmlns:a16="http://schemas.microsoft.com/office/drawing/2014/main" id="{11387C3D-C751-AA14-4353-5C4A3E23ADCC}"/>
              </a:ext>
            </a:extLst>
          </p:cNvPr>
          <p:cNvGrpSpPr/>
          <p:nvPr userDrawn="1"/>
        </p:nvGrpSpPr>
        <p:grpSpPr>
          <a:xfrm>
            <a:off x="10426192" y="5032822"/>
            <a:ext cx="1549400" cy="1825625"/>
            <a:chOff x="10426192" y="5032822"/>
            <a:chExt cx="1549400" cy="1825625"/>
          </a:xfrm>
        </p:grpSpPr>
        <p:grpSp>
          <p:nvGrpSpPr>
            <p:cNvPr id="8" name="Group 7">
              <a:extLst>
                <a:ext uri="{FF2B5EF4-FFF2-40B4-BE49-F238E27FC236}">
                  <a16:creationId xmlns:a16="http://schemas.microsoft.com/office/drawing/2014/main" id="{E332BE5B-D60A-1ABE-89E2-EA2218B7BF17}"/>
                </a:ext>
              </a:extLst>
            </p:cNvPr>
            <p:cNvGrpSpPr/>
            <p:nvPr userDrawn="1"/>
          </p:nvGrpSpPr>
          <p:grpSpPr>
            <a:xfrm rot="10800000">
              <a:off x="10426192" y="5032822"/>
              <a:ext cx="1549400" cy="1825625"/>
              <a:chOff x="10426192" y="-1"/>
              <a:chExt cx="1549400" cy="1825625"/>
            </a:xfrm>
          </p:grpSpPr>
          <p:sp>
            <p:nvSpPr>
              <p:cNvPr id="11" name="Rounded Rectangle 10">
                <a:extLst>
                  <a:ext uri="{FF2B5EF4-FFF2-40B4-BE49-F238E27FC236}">
                    <a16:creationId xmlns:a16="http://schemas.microsoft.com/office/drawing/2014/main" id="{525BA281-1C25-2013-B459-B98B07BD2FA6}"/>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7B08013-8F2C-EAB2-1665-F1E1CB1CBD17}"/>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Graphic 9">
              <a:extLst>
                <a:ext uri="{FF2B5EF4-FFF2-40B4-BE49-F238E27FC236}">
                  <a16:creationId xmlns:a16="http://schemas.microsoft.com/office/drawing/2014/main" id="{46BC6768-DBC2-63E4-4358-CD62EFDFB2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26368992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picture 2">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A55EA-8E39-72BD-73B4-CCA412931AC7}"/>
              </a:ext>
            </a:extLst>
          </p:cNvPr>
          <p:cNvSpPr>
            <a:spLocks noGrp="1"/>
          </p:cNvSpPr>
          <p:nvPr>
            <p:ph type="title"/>
          </p:nvPr>
        </p:nvSpPr>
        <p:spPr>
          <a:xfrm>
            <a:off x="838200" y="712597"/>
            <a:ext cx="4721352" cy="1325563"/>
          </a:xfrm>
        </p:spPr>
        <p:txBody>
          <a:bodyPr/>
          <a:lstStyle>
            <a:lvl1pPr>
              <a:defRPr>
                <a:solidFill>
                  <a:schemeClr val="bg1"/>
                </a:solidFill>
              </a:defRPr>
            </a:lvl1pPr>
          </a:lstStyle>
          <a:p>
            <a:r>
              <a:rPr lang="en-US" dirty="0"/>
              <a:t>Click to edit Master title</a:t>
            </a:r>
          </a:p>
        </p:txBody>
      </p:sp>
      <p:sp>
        <p:nvSpPr>
          <p:cNvPr id="3" name="Content Placeholder 2">
            <a:extLst>
              <a:ext uri="{FF2B5EF4-FFF2-40B4-BE49-F238E27FC236}">
                <a16:creationId xmlns:a16="http://schemas.microsoft.com/office/drawing/2014/main" id="{4DFBDE1E-076C-783B-8177-D7E20D0FD012}"/>
              </a:ext>
            </a:extLst>
          </p:cNvPr>
          <p:cNvSpPr>
            <a:spLocks noGrp="1"/>
          </p:cNvSpPr>
          <p:nvPr>
            <p:ph idx="1"/>
          </p:nvPr>
        </p:nvSpPr>
        <p:spPr>
          <a:xfrm>
            <a:off x="838200" y="2173097"/>
            <a:ext cx="4721352" cy="3727641"/>
          </a:xfrm>
        </p:spPr>
        <p:txBody>
          <a:bodyPr/>
          <a:lstStyle>
            <a:lvl1pPr>
              <a:defRPr sz="2400">
                <a:solidFill>
                  <a:schemeClr val="bg1"/>
                </a:solidFill>
              </a:defRPr>
            </a:lvl1pPr>
            <a:lvl2pPr>
              <a:defRPr sz="2400">
                <a:solidFill>
                  <a:schemeClr val="bg1"/>
                </a:solidFill>
              </a:defRPr>
            </a:lvl2pPr>
            <a:lvl3pPr>
              <a:defRPr sz="2400">
                <a:solidFill>
                  <a:schemeClr val="bg1"/>
                </a:solidFill>
              </a:defRPr>
            </a:lvl3pPr>
            <a:lvl4pPr>
              <a:defRPr sz="2400">
                <a:solidFill>
                  <a:schemeClr val="bg1"/>
                </a:solidFill>
              </a:defRPr>
            </a:lvl4pPr>
            <a:lvl5pPr>
              <a:defRPr sz="2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52A5F28C-F547-A022-453A-0FAD2EB14635}"/>
              </a:ext>
            </a:extLst>
          </p:cNvPr>
          <p:cNvSpPr>
            <a:spLocks noGrp="1"/>
          </p:cNvSpPr>
          <p:nvPr>
            <p:ph type="sldNum" sz="quarter" idx="12"/>
          </p:nvPr>
        </p:nvSpPr>
        <p:spPr/>
        <p:txBody>
          <a:bodyPr/>
          <a:lstStyle>
            <a:lvl1pPr>
              <a:defRPr>
                <a:solidFill>
                  <a:schemeClr val="bg2"/>
                </a:solidFill>
              </a:defRPr>
            </a:lvl1pPr>
          </a:lstStyle>
          <a:p>
            <a:fld id="{BF9F0CBB-4BB4-3342-9CDD-DD16D0AFD25A}" type="slidenum">
              <a:rPr lang="en-US" smtClean="0"/>
              <a:pPr/>
              <a:t>‹#›</a:t>
            </a:fld>
            <a:endParaRPr lang="en-US"/>
          </a:p>
        </p:txBody>
      </p:sp>
      <p:sp>
        <p:nvSpPr>
          <p:cNvPr id="9" name="Picture Placeholder 8">
            <a:extLst>
              <a:ext uri="{FF2B5EF4-FFF2-40B4-BE49-F238E27FC236}">
                <a16:creationId xmlns:a16="http://schemas.microsoft.com/office/drawing/2014/main" id="{782D6CBE-E484-F0FE-18B6-4C7713915D98}"/>
              </a:ext>
            </a:extLst>
          </p:cNvPr>
          <p:cNvSpPr>
            <a:spLocks noGrp="1"/>
          </p:cNvSpPr>
          <p:nvPr>
            <p:ph type="pic" sz="quarter" idx="13"/>
          </p:nvPr>
        </p:nvSpPr>
        <p:spPr>
          <a:xfrm>
            <a:off x="6089904" y="0"/>
            <a:ext cx="6096000" cy="6857999"/>
          </a:xfrm>
        </p:spPr>
        <p:txBody>
          <a:bodyPr/>
          <a:lstStyle/>
          <a:p>
            <a:endParaRPr lang="en-US"/>
          </a:p>
        </p:txBody>
      </p:sp>
    </p:spTree>
    <p:extLst>
      <p:ext uri="{BB962C8B-B14F-4D97-AF65-F5344CB8AC3E}">
        <p14:creationId xmlns:p14="http://schemas.microsoft.com/office/powerpoint/2010/main" val="39704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boar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0F8901AA-B15B-A30A-F224-1715AD923AD3}"/>
              </a:ext>
            </a:extLst>
          </p:cNvPr>
          <p:cNvSpPr>
            <a:spLocks noGrp="1"/>
          </p:cNvSpPr>
          <p:nvPr>
            <p:ph type="sldNum" sz="quarter" idx="12"/>
          </p:nvPr>
        </p:nvSpPr>
        <p:spPr>
          <a:xfrm>
            <a:off x="848360" y="6477994"/>
            <a:ext cx="2743200" cy="365125"/>
          </a:xfrm>
        </p:spPr>
        <p:txBody>
          <a:bodyPr/>
          <a:lstStyle>
            <a:lvl1pPr algn="l">
              <a:defRPr>
                <a:solidFill>
                  <a:schemeClr val="accent1"/>
                </a:solidFill>
              </a:defRPr>
            </a:lvl1pPr>
          </a:lstStyle>
          <a:p>
            <a:fld id="{BF9F0CBB-4BB4-3342-9CDD-DD16D0AFD25A}" type="slidenum">
              <a:rPr lang="en-US" smtClean="0"/>
              <a:pPr/>
              <a:t>‹#›</a:t>
            </a:fld>
            <a:endParaRPr lang="en-US"/>
          </a:p>
        </p:txBody>
      </p:sp>
      <p:grpSp>
        <p:nvGrpSpPr>
          <p:cNvPr id="4" name="Group 3">
            <a:extLst>
              <a:ext uri="{FF2B5EF4-FFF2-40B4-BE49-F238E27FC236}">
                <a16:creationId xmlns:a16="http://schemas.microsoft.com/office/drawing/2014/main" id="{C0B5B675-E899-E3C6-F124-3622BDE142F1}"/>
              </a:ext>
            </a:extLst>
          </p:cNvPr>
          <p:cNvGrpSpPr/>
          <p:nvPr userDrawn="1"/>
        </p:nvGrpSpPr>
        <p:grpSpPr>
          <a:xfrm>
            <a:off x="10426192" y="5032822"/>
            <a:ext cx="1549400" cy="1825625"/>
            <a:chOff x="10426192" y="5032822"/>
            <a:chExt cx="1549400" cy="1825625"/>
          </a:xfrm>
        </p:grpSpPr>
        <p:grpSp>
          <p:nvGrpSpPr>
            <p:cNvPr id="5" name="Group 4">
              <a:extLst>
                <a:ext uri="{FF2B5EF4-FFF2-40B4-BE49-F238E27FC236}">
                  <a16:creationId xmlns:a16="http://schemas.microsoft.com/office/drawing/2014/main" id="{6FCFB69D-8734-57C4-6290-80BCCBFD5D07}"/>
                </a:ext>
              </a:extLst>
            </p:cNvPr>
            <p:cNvGrpSpPr/>
            <p:nvPr userDrawn="1"/>
          </p:nvGrpSpPr>
          <p:grpSpPr>
            <a:xfrm rot="10800000">
              <a:off x="10426192" y="5032822"/>
              <a:ext cx="1549400" cy="1825625"/>
              <a:chOff x="10426192" y="-1"/>
              <a:chExt cx="1549400" cy="1825625"/>
            </a:xfrm>
          </p:grpSpPr>
          <p:sp>
            <p:nvSpPr>
              <p:cNvPr id="8" name="Rounded Rectangle 7">
                <a:extLst>
                  <a:ext uri="{FF2B5EF4-FFF2-40B4-BE49-F238E27FC236}">
                    <a16:creationId xmlns:a16="http://schemas.microsoft.com/office/drawing/2014/main" id="{2D9477B0-59F1-6594-5284-D13246E81196}"/>
                  </a:ext>
                </a:extLst>
              </p:cNvPr>
              <p:cNvSpPr/>
              <p:nvPr userDrawn="1"/>
            </p:nvSpPr>
            <p:spPr>
              <a:xfrm>
                <a:off x="10426192" y="-1"/>
                <a:ext cx="1549400" cy="1825625"/>
              </a:xfrm>
              <a:prstGeom prst="roundRect">
                <a:avLst>
                  <a:gd name="adj" fmla="val 50000"/>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2E4162-A726-E305-D481-AB5A66FD2D07}"/>
                  </a:ext>
                </a:extLst>
              </p:cNvPr>
              <p:cNvSpPr/>
              <p:nvPr userDrawn="1"/>
            </p:nvSpPr>
            <p:spPr>
              <a:xfrm>
                <a:off x="10426192" y="0"/>
                <a:ext cx="1549400" cy="107696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Graphic 6">
              <a:extLst>
                <a:ext uri="{FF2B5EF4-FFF2-40B4-BE49-F238E27FC236}">
                  <a16:creationId xmlns:a16="http://schemas.microsoft.com/office/drawing/2014/main" id="{33AF358C-E8F4-D3FB-1D9D-050BF252AA6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537889" y="5202170"/>
              <a:ext cx="1326007" cy="1224527"/>
            </a:xfrm>
            <a:prstGeom prst="rect">
              <a:avLst/>
            </a:prstGeom>
          </p:spPr>
        </p:pic>
      </p:grpSp>
    </p:spTree>
    <p:extLst>
      <p:ext uri="{BB962C8B-B14F-4D97-AF65-F5344CB8AC3E}">
        <p14:creationId xmlns:p14="http://schemas.microsoft.com/office/powerpoint/2010/main" val="156723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E33D52-1BE7-9870-C4A0-6897EDF364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65A5EA9-0620-B656-D2D5-BDD54F10A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0B594B79-A171-B07F-8BAA-7404DE3B2D4C}"/>
              </a:ext>
            </a:extLst>
          </p:cNvPr>
          <p:cNvSpPr>
            <a:spLocks noGrp="1"/>
          </p:cNvSpPr>
          <p:nvPr>
            <p:ph type="sldNum" sz="quarter" idx="4"/>
          </p:nvPr>
        </p:nvSpPr>
        <p:spPr>
          <a:xfrm>
            <a:off x="9232392"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9F0CBB-4BB4-3342-9CDD-DD16D0AFD25A}" type="slidenum">
              <a:rPr lang="en-US" smtClean="0"/>
              <a:t>‹#›</a:t>
            </a:fld>
            <a:endParaRPr lang="en-US"/>
          </a:p>
        </p:txBody>
      </p:sp>
    </p:spTree>
    <p:extLst>
      <p:ext uri="{BB962C8B-B14F-4D97-AF65-F5344CB8AC3E}">
        <p14:creationId xmlns:p14="http://schemas.microsoft.com/office/powerpoint/2010/main" val="4252054747"/>
      </p:ext>
    </p:extLst>
  </p:cSld>
  <p:clrMap bg1="lt1" tx1="dk1" bg2="lt2" tx2="dk2" accent1="accent1" accent2="accent2" accent3="accent3" accent4="accent4" accent5="accent5" accent6="accent6" hlink="hlink" folHlink="folHlink"/>
  <p:sldLayoutIdLst>
    <p:sldLayoutId id="2147483665" r:id="rId1"/>
    <p:sldLayoutId id="2147483661" r:id="rId2"/>
    <p:sldLayoutId id="2147483677" r:id="rId3"/>
    <p:sldLayoutId id="2147483666" r:id="rId4"/>
    <p:sldLayoutId id="2147483674" r:id="rId5"/>
    <p:sldLayoutId id="2147483650" r:id="rId6"/>
    <p:sldLayoutId id="2147483667" r:id="rId7"/>
    <p:sldLayoutId id="2147483669" r:id="rId8"/>
    <p:sldLayoutId id="2147483681" r:id="rId9"/>
    <p:sldLayoutId id="2147483679" r:id="rId10"/>
    <p:sldLayoutId id="2147483670" r:id="rId11"/>
    <p:sldLayoutId id="2147483673" r:id="rId12"/>
    <p:sldLayoutId id="2147483652" r:id="rId13"/>
    <p:sldLayoutId id="2147483684" r:id="rId14"/>
    <p:sldLayoutId id="2147483686" r:id="rId15"/>
    <p:sldLayoutId id="2147483685" r:id="rId16"/>
    <p:sldLayoutId id="2147483675" r:id="rId17"/>
    <p:sldLayoutId id="2147483653" r:id="rId18"/>
    <p:sldLayoutId id="2147483655" r:id="rId19"/>
    <p:sldLayoutId id="2147483687" r:id="rId20"/>
    <p:sldLayoutId id="2147483688" r:id="rId21"/>
  </p:sldLayoutIdLst>
  <p:txStyles>
    <p:title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0.jpg"/></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6.jpg"/></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1.xml"/></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9.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F495F-8239-ED15-D8F1-900B6E506DF2}"/>
              </a:ext>
            </a:extLst>
          </p:cNvPr>
          <p:cNvSpPr>
            <a:spLocks noGrp="1"/>
          </p:cNvSpPr>
          <p:nvPr>
            <p:ph type="ctrTitle"/>
          </p:nvPr>
        </p:nvSpPr>
        <p:spPr>
          <a:xfrm>
            <a:off x="838200" y="2569093"/>
            <a:ext cx="10394373" cy="2387600"/>
          </a:xfrm>
        </p:spPr>
        <p:txBody>
          <a:bodyPr>
            <a:normAutofit fontScale="90000"/>
          </a:bodyPr>
          <a:lstStyle/>
          <a:p>
            <a:r>
              <a:rPr lang="en-US" dirty="0"/>
              <a:t>Revitalizing Health: A Natural Solution to Hormone Balance</a:t>
            </a:r>
          </a:p>
        </p:txBody>
      </p:sp>
      <p:sp>
        <p:nvSpPr>
          <p:cNvPr id="3" name="Subtitle 2">
            <a:extLst>
              <a:ext uri="{FF2B5EF4-FFF2-40B4-BE49-F238E27FC236}">
                <a16:creationId xmlns:a16="http://schemas.microsoft.com/office/drawing/2014/main" id="{F2784F31-6994-DA1B-65A3-5E16D7130459}"/>
              </a:ext>
            </a:extLst>
          </p:cNvPr>
          <p:cNvSpPr>
            <a:spLocks noGrp="1"/>
          </p:cNvSpPr>
          <p:nvPr>
            <p:ph type="subTitle" idx="1"/>
          </p:nvPr>
        </p:nvSpPr>
        <p:spPr/>
        <p:txBody>
          <a:bodyPr/>
          <a:lstStyle/>
          <a:p>
            <a:r>
              <a:rPr lang="en-US" dirty="0"/>
              <a:t>Geoff Melcher B.S. M.S.</a:t>
            </a:r>
          </a:p>
        </p:txBody>
      </p:sp>
    </p:spTree>
    <p:extLst>
      <p:ext uri="{BB962C8B-B14F-4D97-AF65-F5344CB8AC3E}">
        <p14:creationId xmlns:p14="http://schemas.microsoft.com/office/powerpoint/2010/main" val="42788415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43B50D-491B-DB12-6CAA-594081921395}"/>
              </a:ext>
            </a:extLst>
          </p:cNvPr>
          <p:cNvSpPr>
            <a:spLocks noGrp="1"/>
          </p:cNvSpPr>
          <p:nvPr>
            <p:ph type="ctrTitle"/>
          </p:nvPr>
        </p:nvSpPr>
        <p:spPr/>
        <p:txBody>
          <a:bodyPr>
            <a:normAutofit/>
          </a:bodyPr>
          <a:lstStyle/>
          <a:p>
            <a:r>
              <a:rPr lang="en-US" sz="4400" dirty="0"/>
              <a:t>7 Signs There is a Hormone Problem</a:t>
            </a:r>
            <a:endParaRPr lang="en-US" dirty="0"/>
          </a:p>
        </p:txBody>
      </p:sp>
      <p:pic>
        <p:nvPicPr>
          <p:cNvPr id="5" name="Picture Placeholder 4" descr="selective focus photography of tape measure">
            <a:extLst>
              <a:ext uri="{FF2B5EF4-FFF2-40B4-BE49-F238E27FC236}">
                <a16:creationId xmlns:a16="http://schemas.microsoft.com/office/drawing/2014/main" id="{4487F8FA-C255-5B00-74E0-02536A9C09A2}"/>
              </a:ext>
            </a:extLst>
          </p:cNvPr>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t="20542" b="39827"/>
          <a:stretch/>
        </p:blipFill>
        <p:spPr bwMode="auto">
          <a:xfrm>
            <a:off x="3963522" y="0"/>
            <a:ext cx="8228478" cy="217564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Placeholder 4" descr="selective focus photography of tape measure">
            <a:extLst>
              <a:ext uri="{FF2B5EF4-FFF2-40B4-BE49-F238E27FC236}">
                <a16:creationId xmlns:a16="http://schemas.microsoft.com/office/drawing/2014/main" id="{F34E98EF-3BC3-6A86-BDD3-8CA75E0577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88" t="8082" r="74966" b="52287"/>
          <a:stretch/>
        </p:blipFill>
        <p:spPr bwMode="auto">
          <a:xfrm>
            <a:off x="0" y="0"/>
            <a:ext cx="851338" cy="2175641"/>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E3E2D80F-A9BA-80D1-8523-067A53826625}"/>
              </a:ext>
            </a:extLst>
          </p:cNvPr>
          <p:cNvSpPr/>
          <p:nvPr/>
        </p:nvSpPr>
        <p:spPr>
          <a:xfrm>
            <a:off x="0" y="5491655"/>
            <a:ext cx="2280745" cy="1261241"/>
          </a:xfrm>
          <a:prstGeom prst="rect">
            <a:avLst/>
          </a:prstGeom>
          <a:solidFill>
            <a:srgbClr val="502C1E"/>
          </a:solidFill>
          <a:ln>
            <a:solidFill>
              <a:srgbClr val="502C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E4E789F-C4A7-58D0-DE39-E41D865547C9}"/>
              </a:ext>
            </a:extLst>
          </p:cNvPr>
          <p:cNvSpPr/>
          <p:nvPr/>
        </p:nvSpPr>
        <p:spPr>
          <a:xfrm>
            <a:off x="4461643" y="4414345"/>
            <a:ext cx="2280745" cy="1261241"/>
          </a:xfrm>
          <a:prstGeom prst="rect">
            <a:avLst/>
          </a:prstGeom>
          <a:solidFill>
            <a:srgbClr val="502C1E"/>
          </a:solidFill>
          <a:ln>
            <a:solidFill>
              <a:srgbClr val="502C1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0D09C010-334A-D173-3442-46BA0A39D410}"/>
              </a:ext>
            </a:extLst>
          </p:cNvPr>
          <p:cNvSpPr>
            <a:spLocks noGrp="1"/>
          </p:cNvSpPr>
          <p:nvPr>
            <p:ph type="subTitle" idx="1"/>
          </p:nvPr>
        </p:nvSpPr>
        <p:spPr>
          <a:xfrm>
            <a:off x="1365837" y="3788979"/>
            <a:ext cx="9070935" cy="2674883"/>
          </a:xfrm>
        </p:spPr>
        <p:txBody>
          <a:bodyPr>
            <a:normAutofit lnSpcReduction="10000"/>
          </a:bodyPr>
          <a:lstStyle/>
          <a:p>
            <a:pPr marL="0" indent="0">
              <a:buNone/>
            </a:pPr>
            <a:r>
              <a:rPr lang="en-US" dirty="0"/>
              <a:t>3) Weight Gain</a:t>
            </a:r>
          </a:p>
          <a:p>
            <a:r>
              <a:rPr lang="en-US" sz="2400" dirty="0">
                <a:latin typeface="Avenir"/>
                <a:ea typeface="Avenir"/>
                <a:cs typeface="Avenir"/>
                <a:sym typeface="Avenir Roman"/>
              </a:rPr>
              <a:t>Why is it that so many people struggle with weight fluctuations? It’s because we are starving ourselves and working so hard. The body experiences these challenges as stress. And when the body is stressed, it produces more Cortisol. Cortisol tells your body to hang on to that fat because it’s a great storage form of energy.</a:t>
            </a:r>
          </a:p>
        </p:txBody>
      </p:sp>
    </p:spTree>
    <p:extLst>
      <p:ext uri="{BB962C8B-B14F-4D97-AF65-F5344CB8AC3E}">
        <p14:creationId xmlns:p14="http://schemas.microsoft.com/office/powerpoint/2010/main" val="2357846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502C1E"/>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43B50D-491B-DB12-6CAA-594081921395}"/>
              </a:ext>
            </a:extLst>
          </p:cNvPr>
          <p:cNvSpPr>
            <a:spLocks noGrp="1"/>
          </p:cNvSpPr>
          <p:nvPr>
            <p:ph type="title"/>
          </p:nvPr>
        </p:nvSpPr>
        <p:spPr>
          <a:xfrm>
            <a:off x="838200" y="554947"/>
            <a:ext cx="4721352" cy="1325563"/>
          </a:xfrm>
        </p:spPr>
        <p:txBody>
          <a:bodyPr>
            <a:normAutofit fontScale="90000"/>
          </a:bodyPr>
          <a:lstStyle/>
          <a:p>
            <a:r>
              <a:rPr lang="en-US" sz="4400" dirty="0"/>
              <a:t>7 Signs There is a Hormone Problem</a:t>
            </a:r>
            <a:endParaRPr lang="en-US" dirty="0"/>
          </a:p>
        </p:txBody>
      </p:sp>
      <p:sp>
        <p:nvSpPr>
          <p:cNvPr id="11" name="Content Placeholder 10">
            <a:extLst>
              <a:ext uri="{FF2B5EF4-FFF2-40B4-BE49-F238E27FC236}">
                <a16:creationId xmlns:a16="http://schemas.microsoft.com/office/drawing/2014/main" id="{0D09C010-334A-D173-3442-46BA0A39D410}"/>
              </a:ext>
            </a:extLst>
          </p:cNvPr>
          <p:cNvSpPr>
            <a:spLocks noGrp="1"/>
          </p:cNvSpPr>
          <p:nvPr>
            <p:ph idx="1"/>
          </p:nvPr>
        </p:nvSpPr>
        <p:spPr>
          <a:xfrm>
            <a:off x="302172" y="2197596"/>
            <a:ext cx="4721352" cy="4343317"/>
          </a:xfrm>
        </p:spPr>
        <p:txBody>
          <a:bodyPr>
            <a:normAutofit fontScale="92500" lnSpcReduction="20000"/>
          </a:bodyPr>
          <a:lstStyle/>
          <a:p>
            <a:pPr marL="0" indent="0">
              <a:buNone/>
            </a:pPr>
            <a:r>
              <a:rPr lang="en-US" sz="2400" dirty="0">
                <a:latin typeface="Avenir"/>
                <a:ea typeface="Avenir"/>
                <a:cs typeface="Avenir"/>
                <a:sym typeface="Avenir Roman"/>
              </a:rPr>
              <a:t>There are many reasons why someone may be having difficulty sleeping. If it’s persistent, it’s likely related a hormonal imbalance. Melatonin, is a hormone released by the pineal gland in the brain. It is intimately related and affected by the other hormones. Hormones are complicated game of chess. If you move one, it affects all the others. If you are not sleeping well, it would be wise to have a professional assist you.</a:t>
            </a:r>
          </a:p>
          <a:p>
            <a:endParaRPr lang="en-US" dirty="0"/>
          </a:p>
        </p:txBody>
      </p:sp>
      <p:pic>
        <p:nvPicPr>
          <p:cNvPr id="4" name="Picture 2" descr="woman covering her face with blanket">
            <a:extLst>
              <a:ext uri="{FF2B5EF4-FFF2-40B4-BE49-F238E27FC236}">
                <a16:creationId xmlns:a16="http://schemas.microsoft.com/office/drawing/2014/main" id="{70468515-8163-A761-3D55-9E913F99F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7904"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8">
            <a:extLst>
              <a:ext uri="{FF2B5EF4-FFF2-40B4-BE49-F238E27FC236}">
                <a16:creationId xmlns:a16="http://schemas.microsoft.com/office/drawing/2014/main" id="{097D46AF-F99E-7767-45A1-C0FEDFBE2FFD}"/>
              </a:ext>
            </a:extLst>
          </p:cNvPr>
          <p:cNvSpPr txBox="1">
            <a:spLocks/>
          </p:cNvSpPr>
          <p:nvPr/>
        </p:nvSpPr>
        <p:spPr>
          <a:xfrm>
            <a:off x="7283669" y="4369254"/>
            <a:ext cx="3292366" cy="956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bg1"/>
                </a:solidFill>
                <a:latin typeface="Montserrat" panose="02000505000000020004" pitchFamily="2" charset="77"/>
                <a:ea typeface="+mj-ea"/>
                <a:cs typeface="+mj-cs"/>
              </a:defRPr>
            </a:lvl1pPr>
          </a:lstStyle>
          <a:p>
            <a:r>
              <a:rPr lang="en-US" sz="3500" dirty="0">
                <a:solidFill>
                  <a:schemeClr val="tx1"/>
                </a:solidFill>
              </a:rPr>
              <a:t>4) Insomnia</a:t>
            </a:r>
          </a:p>
        </p:txBody>
      </p:sp>
    </p:spTree>
    <p:extLst>
      <p:ext uri="{BB962C8B-B14F-4D97-AF65-F5344CB8AC3E}">
        <p14:creationId xmlns:p14="http://schemas.microsoft.com/office/powerpoint/2010/main" val="6909799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43B50D-491B-DB12-6CAA-594081921395}"/>
              </a:ext>
            </a:extLst>
          </p:cNvPr>
          <p:cNvSpPr>
            <a:spLocks noGrp="1"/>
          </p:cNvSpPr>
          <p:nvPr>
            <p:ph type="title"/>
          </p:nvPr>
        </p:nvSpPr>
        <p:spPr>
          <a:xfrm>
            <a:off x="165538" y="480739"/>
            <a:ext cx="6147816" cy="1232448"/>
          </a:xfrm>
        </p:spPr>
        <p:txBody>
          <a:bodyPr>
            <a:normAutofit fontScale="90000"/>
          </a:bodyPr>
          <a:lstStyle/>
          <a:p>
            <a:r>
              <a:rPr lang="en-US" sz="4400" dirty="0"/>
              <a:t>7 Signs There is a Hormone Problem</a:t>
            </a:r>
            <a:endParaRPr lang="en-US" dirty="0"/>
          </a:p>
        </p:txBody>
      </p:sp>
      <p:sp>
        <p:nvSpPr>
          <p:cNvPr id="11" name="Content Placeholder 10">
            <a:extLst>
              <a:ext uri="{FF2B5EF4-FFF2-40B4-BE49-F238E27FC236}">
                <a16:creationId xmlns:a16="http://schemas.microsoft.com/office/drawing/2014/main" id="{0D09C010-334A-D173-3442-46BA0A39D410}"/>
              </a:ext>
            </a:extLst>
          </p:cNvPr>
          <p:cNvSpPr>
            <a:spLocks noGrp="1"/>
          </p:cNvSpPr>
          <p:nvPr>
            <p:ph idx="1"/>
          </p:nvPr>
        </p:nvSpPr>
        <p:spPr>
          <a:xfrm>
            <a:off x="5475890" y="609599"/>
            <a:ext cx="6074244" cy="5767661"/>
          </a:xfrm>
        </p:spPr>
        <p:txBody>
          <a:bodyPr>
            <a:normAutofit/>
          </a:bodyPr>
          <a:lstStyle/>
          <a:p>
            <a:pPr marL="0" indent="0">
              <a:buNone/>
            </a:pPr>
            <a:r>
              <a:rPr lang="en-US" dirty="0"/>
              <a:t>5) Irritable Bowl Syndrome </a:t>
            </a:r>
          </a:p>
          <a:p>
            <a:pPr marL="0" indent="0" latinLnBrk="1" hangingPunct="0">
              <a:buNone/>
            </a:pPr>
            <a:r>
              <a:rPr lang="en-US" sz="2400" dirty="0">
                <a:latin typeface="Avenir"/>
                <a:ea typeface="Avenir"/>
                <a:cs typeface="Avenir"/>
                <a:sym typeface="Avenir Roman"/>
              </a:rPr>
              <a:t>There are more neurotransmitters in the gut     than there are in the brain. So it should be no   surprise that IBS is related to conditions such as anxiety and depression. Hormones influence    gut function in other ways as well such as          affecting the microbiome of the gut, the            bacterial system in our intestines. Hormone       imbalances can lead to imbalances in our          bacterial colonies influencing their                      numbers and function. </a:t>
            </a:r>
          </a:p>
        </p:txBody>
      </p:sp>
      <p:pic>
        <p:nvPicPr>
          <p:cNvPr id="2" name="Picture 1" descr="T:\MARKETING\GRAPHICS\Pictures\Bacteria Gut Purple copy.jpg">
            <a:extLst>
              <a:ext uri="{FF2B5EF4-FFF2-40B4-BE49-F238E27FC236}">
                <a16:creationId xmlns:a16="http://schemas.microsoft.com/office/drawing/2014/main" id="{B0E0ED4E-900B-10C0-F1AA-CB842B8229BF}"/>
              </a:ext>
            </a:extLst>
          </p:cNvPr>
          <p:cNvPicPr>
            <a:picLocks noChangeAspect="1" noChangeArrowheads="1"/>
          </p:cNvPicPr>
          <p:nvPr/>
        </p:nvPicPr>
        <p:blipFill rotWithShape="1">
          <a:blip r:embed="rId3" cstate="print"/>
          <a:srcRect l="13906" r="24437"/>
          <a:stretch/>
        </p:blipFill>
        <p:spPr bwMode="auto">
          <a:xfrm>
            <a:off x="-20372" y="1958803"/>
            <a:ext cx="5370138" cy="4899197"/>
          </a:xfrm>
          <a:prstGeom prst="rect">
            <a:avLst/>
          </a:prstGeom>
          <a:noFill/>
        </p:spPr>
      </p:pic>
    </p:spTree>
    <p:extLst>
      <p:ext uri="{BB962C8B-B14F-4D97-AF65-F5344CB8AC3E}">
        <p14:creationId xmlns:p14="http://schemas.microsoft.com/office/powerpoint/2010/main" val="1065168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rot="5400000">
            <a:off x="5667377" y="-3982640"/>
            <a:ext cx="857250" cy="9144001"/>
          </a:xfrm>
          <a:prstGeom prst="rect">
            <a:avLst/>
          </a:prstGeom>
          <a:solidFill>
            <a:srgbClr val="333333"/>
          </a:solidFill>
          <a:ln w="9525" algn="in">
            <a:solidFill>
              <a:srgbClr val="333333"/>
            </a:solidFill>
            <a:miter lim="800000"/>
            <a:headEnd/>
            <a:tailEnd/>
          </a:ln>
          <a:effectLst/>
        </p:spPr>
        <p:txBody>
          <a:bodyPr vert="horz" wrap="square" lIns="25718" tIns="25718" rIns="25718" bIns="25718" numCol="1" anchor="t" anchorCtr="0" compatLnSpc="1">
            <a:prstTxWarp prst="textNoShape">
              <a:avLst/>
            </a:prstTxWarp>
          </a:bodyPr>
          <a:lstStyle/>
          <a:p>
            <a:endParaRPr lang="en-US" sz="1266"/>
          </a:p>
        </p:txBody>
      </p:sp>
      <p:sp>
        <p:nvSpPr>
          <p:cNvPr id="7" name="TextBox 6"/>
          <p:cNvSpPr txBox="1"/>
          <p:nvPr/>
        </p:nvSpPr>
        <p:spPr>
          <a:xfrm>
            <a:off x="1809750" y="2906068"/>
            <a:ext cx="4714875" cy="104586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sz="2531" dirty="0">
                <a:solidFill>
                  <a:srgbClr val="000000"/>
                </a:solidFill>
                <a:sym typeface="Helvetica Light"/>
              </a:rPr>
              <a:t>  </a:t>
            </a:r>
            <a:r>
              <a:rPr lang="en-US" sz="1266" dirty="0">
                <a:solidFill>
                  <a:srgbClr val="000000"/>
                </a:solidFill>
              </a:rPr>
              <a:t>6)   Skin and </a:t>
            </a:r>
          </a:p>
          <a:p>
            <a:pPr defTabSz="410751" latinLnBrk="1" hangingPunct="0"/>
            <a:r>
              <a:rPr lang="en-US" sz="1266" dirty="0">
                <a:solidFill>
                  <a:srgbClr val="000000"/>
                </a:solidFill>
              </a:rPr>
              <a:t>        Hair Changes</a:t>
            </a:r>
          </a:p>
          <a:p>
            <a:pPr defTabSz="410751" latinLnBrk="1" hangingPunct="0"/>
            <a:r>
              <a:rPr lang="en-US" sz="2531" dirty="0">
                <a:solidFill>
                  <a:srgbClr val="000000"/>
                </a:solidFill>
                <a:sym typeface="Helvetica Light"/>
              </a:rPr>
              <a:t>  </a:t>
            </a:r>
          </a:p>
        </p:txBody>
      </p:sp>
      <p:pic>
        <p:nvPicPr>
          <p:cNvPr id="5122" name="Picture 2" descr="Image result for skin and hair changes"/>
          <p:cNvPicPr>
            <a:picLocks noChangeAspect="1" noChangeArrowheads="1"/>
          </p:cNvPicPr>
          <p:nvPr/>
        </p:nvPicPr>
        <p:blipFill>
          <a:blip r:embed="rId3" cstate="print"/>
          <a:srcRect/>
          <a:stretch>
            <a:fillRect/>
          </a:stretch>
        </p:blipFill>
        <p:spPr bwMode="auto">
          <a:xfrm>
            <a:off x="4649391" y="2035969"/>
            <a:ext cx="5483165" cy="2571750"/>
          </a:xfrm>
          <a:prstGeom prst="rect">
            <a:avLst/>
          </a:prstGeom>
          <a:noFill/>
        </p:spPr>
      </p:pic>
      <p:sp>
        <p:nvSpPr>
          <p:cNvPr id="9" name="Shape 84"/>
          <p:cNvSpPr/>
          <p:nvPr/>
        </p:nvSpPr>
        <p:spPr>
          <a:xfrm>
            <a:off x="3278180" y="361587"/>
            <a:ext cx="4833119"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2531" dirty="0"/>
              <a:t>7 Signs There is a Hormone Problem</a:t>
            </a:r>
            <a:endParaRPr sz="2531" dirty="0"/>
          </a:p>
        </p:txBody>
      </p:sp>
      <p:pic>
        <p:nvPicPr>
          <p:cNvPr id="12" name="Picture Placeholder 11">
            <a:extLst>
              <a:ext uri="{FF2B5EF4-FFF2-40B4-BE49-F238E27FC236}">
                <a16:creationId xmlns:a16="http://schemas.microsoft.com/office/drawing/2014/main" id="{0B3F06BD-3DED-EC93-9BA9-AF315C6D5CAF}"/>
              </a:ext>
            </a:extLst>
          </p:cNvPr>
          <p:cNvPicPr>
            <a:picLocks noGrp="1" noChangeAspect="1"/>
          </p:cNvPicPr>
          <p:nvPr>
            <p:ph type="pic" sz="quarter" idx="13"/>
          </p:nvPr>
        </p:nvPicPr>
        <p:blipFill>
          <a:blip r:embed="rId4"/>
          <a:srcRect t="9439" b="9439"/>
          <a:stretch>
            <a:fillRect/>
          </a:stretch>
        </p:blipFill>
        <p:spPr>
          <a:xfrm>
            <a:off x="0" y="-7425"/>
            <a:ext cx="12192000" cy="4636124"/>
          </a:xfrm>
        </p:spPr>
      </p:pic>
      <p:sp>
        <p:nvSpPr>
          <p:cNvPr id="4" name="Title 3">
            <a:extLst>
              <a:ext uri="{FF2B5EF4-FFF2-40B4-BE49-F238E27FC236}">
                <a16:creationId xmlns:a16="http://schemas.microsoft.com/office/drawing/2014/main" id="{DC96F50E-F68D-982B-E6FB-2EA99D9B2A21}"/>
              </a:ext>
            </a:extLst>
          </p:cNvPr>
          <p:cNvSpPr>
            <a:spLocks noGrp="1"/>
          </p:cNvSpPr>
          <p:nvPr>
            <p:ph type="ctrTitle"/>
          </p:nvPr>
        </p:nvSpPr>
        <p:spPr>
          <a:xfrm>
            <a:off x="285368" y="4275604"/>
            <a:ext cx="7387183" cy="2387600"/>
          </a:xfrm>
        </p:spPr>
        <p:txBody>
          <a:bodyPr>
            <a:normAutofit fontScale="90000"/>
          </a:bodyPr>
          <a:lstStyle/>
          <a:p>
            <a:r>
              <a:rPr lang="en-US" sz="6000" dirty="0"/>
              <a:t>7 Signs There is a Hormone Problem</a:t>
            </a:r>
            <a:endParaRPr lang="en-US" dirty="0"/>
          </a:p>
        </p:txBody>
      </p:sp>
      <p:sp>
        <p:nvSpPr>
          <p:cNvPr id="14" name="Content Placeholder 10">
            <a:extLst>
              <a:ext uri="{FF2B5EF4-FFF2-40B4-BE49-F238E27FC236}">
                <a16:creationId xmlns:a16="http://schemas.microsoft.com/office/drawing/2014/main" id="{23FFDEA8-5BC5-8DFD-0C3A-ACCB616656DD}"/>
              </a:ext>
            </a:extLst>
          </p:cNvPr>
          <p:cNvSpPr txBox="1">
            <a:spLocks/>
          </p:cNvSpPr>
          <p:nvPr/>
        </p:nvSpPr>
        <p:spPr>
          <a:xfrm>
            <a:off x="285368" y="267082"/>
            <a:ext cx="3361722" cy="4685289"/>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6) Skin &amp; Hair Changes</a:t>
            </a:r>
          </a:p>
          <a:p>
            <a:pPr marL="0" indent="0" algn="l" rtl="0" latinLnBrk="1" hangingPunct="0">
              <a:buNone/>
            </a:pPr>
            <a:r>
              <a:rPr lang="en-US" sz="2400" dirty="0">
                <a:latin typeface="Avenir"/>
                <a:ea typeface="Avenir"/>
                <a:cs typeface="Avenir"/>
                <a:sym typeface="Avenir Roman"/>
              </a:rPr>
              <a:t>The quality and vitality of your skin and hair is         directly related to your   hormone. Thyroid            abnormalities, for             example, may cause dry hair or skin, thinning hair, hair loss or brittle  nails.</a:t>
            </a:r>
            <a:endParaRPr lang="en-US" sz="4400" dirty="0">
              <a:solidFill>
                <a:srgbClr val="000000"/>
              </a:solidFill>
              <a:sym typeface="Helvetica Ligh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32DF19F1-7E68-C18B-8F91-CF9C741B956D}"/>
              </a:ext>
            </a:extLst>
          </p:cNvPr>
          <p:cNvSpPr>
            <a:spLocks noGrp="1"/>
          </p:cNvSpPr>
          <p:nvPr>
            <p:ph type="subTitle" idx="1"/>
          </p:nvPr>
        </p:nvSpPr>
        <p:spPr>
          <a:xfrm>
            <a:off x="5087007" y="1891862"/>
            <a:ext cx="6633216" cy="4779134"/>
          </a:xfrm>
        </p:spPr>
        <p:txBody>
          <a:bodyPr>
            <a:normAutofit lnSpcReduction="10000"/>
          </a:bodyPr>
          <a:lstStyle/>
          <a:p>
            <a:r>
              <a:rPr lang="en-US" sz="2400" dirty="0">
                <a:latin typeface="Avenir"/>
                <a:ea typeface="Avenir"/>
                <a:cs typeface="Avenir"/>
                <a:sym typeface="Avenir Roman"/>
              </a:rPr>
              <a:t>7) Low Sex Drive</a:t>
            </a:r>
          </a:p>
          <a:p>
            <a:r>
              <a:rPr lang="en-US" sz="2400" dirty="0">
                <a:latin typeface="Avenir"/>
                <a:ea typeface="Avenir"/>
                <a:cs typeface="Avenir"/>
                <a:sym typeface="Avenir Roman"/>
              </a:rPr>
              <a:t>Both men and women are subject to irregularities related to their sex hormones. And both men and women have relatively appropriate levels of estrogen, progesterone, DHEA and testosterone. Although women have a more obvious gauge of hormone balance via menstruation, both sexes can experience sexual dysfunction or issues with libido due to the complex intricacies and interactions of these powerful substances.</a:t>
            </a:r>
            <a:endParaRPr lang="en-US" sz="2400" dirty="0"/>
          </a:p>
          <a:p>
            <a:endParaRPr lang="en-US" dirty="0"/>
          </a:p>
        </p:txBody>
      </p:sp>
      <p:pic>
        <p:nvPicPr>
          <p:cNvPr id="7" name="Picture 2" descr="Image result for low sex drive cartoon">
            <a:extLst>
              <a:ext uri="{FF2B5EF4-FFF2-40B4-BE49-F238E27FC236}">
                <a16:creationId xmlns:a16="http://schemas.microsoft.com/office/drawing/2014/main" id="{0A0BAE9B-350E-D475-EC0A-FB69EAA72A8B}"/>
              </a:ext>
            </a:extLst>
          </p:cNvPr>
          <p:cNvPicPr>
            <a:picLocks noChangeAspect="1" noChangeArrowheads="1"/>
          </p:cNvPicPr>
          <p:nvPr/>
        </p:nvPicPr>
        <p:blipFill rotWithShape="1">
          <a:blip r:embed="rId3" cstate="print"/>
          <a:srcRect l="10158" r="10386"/>
          <a:stretch/>
        </p:blipFill>
        <p:spPr bwMode="auto">
          <a:xfrm>
            <a:off x="178676" y="3831355"/>
            <a:ext cx="4540469" cy="2839641"/>
          </a:xfrm>
          <a:prstGeom prst="rect">
            <a:avLst/>
          </a:prstGeom>
          <a:noFill/>
        </p:spPr>
      </p:pic>
      <p:sp>
        <p:nvSpPr>
          <p:cNvPr id="8" name="Title 8">
            <a:extLst>
              <a:ext uri="{FF2B5EF4-FFF2-40B4-BE49-F238E27FC236}">
                <a16:creationId xmlns:a16="http://schemas.microsoft.com/office/drawing/2014/main" id="{52450929-6F95-79C4-989C-63DA8484855F}"/>
              </a:ext>
            </a:extLst>
          </p:cNvPr>
          <p:cNvSpPr txBox="1">
            <a:spLocks/>
          </p:cNvSpPr>
          <p:nvPr/>
        </p:nvSpPr>
        <p:spPr>
          <a:xfrm>
            <a:off x="4699128" y="343234"/>
            <a:ext cx="6147816" cy="1232448"/>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90000"/>
              </a:lnSpc>
              <a:spcBef>
                <a:spcPct val="0"/>
              </a:spcBef>
              <a:buNone/>
              <a:defRPr sz="6000" b="1" i="0" kern="1200">
                <a:solidFill>
                  <a:schemeClr val="tx1"/>
                </a:solidFill>
                <a:latin typeface="Montserrat" panose="02000505000000020004" pitchFamily="2" charset="77"/>
                <a:ea typeface="+mj-ea"/>
                <a:cs typeface="+mj-cs"/>
              </a:defRPr>
            </a:lvl1pPr>
          </a:lstStyle>
          <a:p>
            <a:r>
              <a:rPr lang="en-US" sz="4400" dirty="0"/>
              <a:t>7 Signs There is a Hormone Problem</a:t>
            </a:r>
            <a:endParaRPr lang="en-US" dirty="0"/>
          </a:p>
        </p:txBody>
      </p:sp>
    </p:spTree>
    <p:extLst>
      <p:ext uri="{BB962C8B-B14F-4D97-AF65-F5344CB8AC3E}">
        <p14:creationId xmlns:p14="http://schemas.microsoft.com/office/powerpoint/2010/main" val="35985410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10240" y="1208225"/>
            <a:ext cx="5172289" cy="33037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57200" indent="-457200" defTabSz="410751" latinLnBrk="1" hangingPunct="0">
              <a:buFont typeface="+mj-lt"/>
              <a:buAutoNum type="arabicParenR"/>
            </a:pPr>
            <a:r>
              <a:rPr lang="en-US" sz="3000" dirty="0">
                <a:solidFill>
                  <a:schemeClr val="bg1"/>
                </a:solidFill>
                <a:latin typeface="Montserrat" panose="00000500000000000000" pitchFamily="2" charset="0"/>
                <a:sym typeface="Helvetica Light"/>
              </a:rPr>
              <a:t>Fatigue</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rPr>
              <a:t>Anxiety</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sym typeface="Helvetica Light"/>
              </a:rPr>
              <a:t>Weight Gain</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rPr>
              <a:t>Insomnia</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sym typeface="Helvetica Light"/>
              </a:rPr>
              <a:t>IBS</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rPr>
              <a:t>Skin and Hair Changes</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sym typeface="Helvetica Light"/>
              </a:rPr>
              <a:t>Low Sex Drive</a:t>
            </a:r>
          </a:p>
        </p:txBody>
      </p:sp>
      <p:sp>
        <p:nvSpPr>
          <p:cNvPr id="11" name="Shape 84"/>
          <p:cNvSpPr/>
          <p:nvPr/>
        </p:nvSpPr>
        <p:spPr>
          <a:xfrm>
            <a:off x="377325" y="481028"/>
            <a:ext cx="8503931"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3600" dirty="0">
                <a:solidFill>
                  <a:schemeClr val="bg1"/>
                </a:solidFill>
                <a:latin typeface="Montserrat" panose="00000500000000000000" pitchFamily="2" charset="0"/>
              </a:rPr>
              <a:t>7 Signs There is a Hormone Problem</a:t>
            </a:r>
            <a:endParaRPr sz="3600" dirty="0">
              <a:solidFill>
                <a:schemeClr val="bg1"/>
              </a:solidFill>
              <a:latin typeface="Montserrat" panose="00000500000000000000" pitchFamily="2" charset="0"/>
            </a:endParaRPr>
          </a:p>
        </p:txBody>
      </p:sp>
      <p:sp>
        <p:nvSpPr>
          <p:cNvPr id="2" name="Title 1">
            <a:extLst>
              <a:ext uri="{FF2B5EF4-FFF2-40B4-BE49-F238E27FC236}">
                <a16:creationId xmlns:a16="http://schemas.microsoft.com/office/drawing/2014/main" id="{3F22E783-635B-83B7-A120-B742BA172A0B}"/>
              </a:ext>
            </a:extLst>
          </p:cNvPr>
          <p:cNvSpPr>
            <a:spLocks noGrp="1"/>
          </p:cNvSpPr>
          <p:nvPr>
            <p:ph type="ctrTitle"/>
          </p:nvPr>
        </p:nvSpPr>
        <p:spPr>
          <a:xfrm>
            <a:off x="5982529" y="4113494"/>
            <a:ext cx="6125388" cy="1868160"/>
          </a:xfrm>
        </p:spPr>
        <p:txBody>
          <a:bodyPr>
            <a:normAutofit/>
          </a:bodyPr>
          <a:lstStyle/>
          <a:p>
            <a:r>
              <a:rPr lang="en-US" sz="4000" i="1" dirty="0"/>
              <a:t>Living Better Through </a:t>
            </a:r>
            <a:r>
              <a:rPr lang="en-US" i="1" dirty="0"/>
              <a:t>Nature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84116" y="1191244"/>
            <a:ext cx="7083029" cy="23804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57200" indent="-457200" defTabSz="410751" latinLnBrk="1" hangingPunct="0">
              <a:buFont typeface="+mj-lt"/>
              <a:buAutoNum type="arabicParenR"/>
            </a:pPr>
            <a:r>
              <a:rPr lang="en-US" sz="3000" dirty="0">
                <a:solidFill>
                  <a:schemeClr val="bg1"/>
                </a:solidFill>
                <a:latin typeface="Montserrat" panose="00000500000000000000" pitchFamily="2" charset="0"/>
                <a:sym typeface="Helvetica Light"/>
              </a:rPr>
              <a:t>Mechanical Relief</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rPr>
              <a:t>Hormone Replacement Therapy</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sym typeface="Helvetica Light"/>
              </a:rPr>
              <a:t>Bio-Identical Hormones</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rPr>
              <a:t>Phytoestrogen &amp; androgen</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sym typeface="Helvetica Light"/>
              </a:rPr>
              <a:t>Essential Trace Elements</a:t>
            </a:r>
          </a:p>
        </p:txBody>
      </p:sp>
      <p:sp>
        <p:nvSpPr>
          <p:cNvPr id="11" name="Shape 84"/>
          <p:cNvSpPr/>
          <p:nvPr/>
        </p:nvSpPr>
        <p:spPr>
          <a:xfrm>
            <a:off x="377325" y="481028"/>
            <a:ext cx="8584081" cy="6261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3600" dirty="0">
                <a:solidFill>
                  <a:schemeClr val="bg1"/>
                </a:solidFill>
                <a:latin typeface="Montserrat" panose="00000500000000000000" pitchFamily="2" charset="0"/>
              </a:rPr>
              <a:t>How do “YOU” spell Hormone Relief?</a:t>
            </a:r>
            <a:endParaRPr sz="3600" dirty="0">
              <a:solidFill>
                <a:schemeClr val="bg1"/>
              </a:solidFill>
              <a:latin typeface="Montserrat" panose="00000500000000000000" pitchFamily="2" charset="0"/>
            </a:endParaRPr>
          </a:p>
        </p:txBody>
      </p:sp>
      <p:sp>
        <p:nvSpPr>
          <p:cNvPr id="2" name="Title 1">
            <a:extLst>
              <a:ext uri="{FF2B5EF4-FFF2-40B4-BE49-F238E27FC236}">
                <a16:creationId xmlns:a16="http://schemas.microsoft.com/office/drawing/2014/main" id="{3F22E783-635B-83B7-A120-B742BA172A0B}"/>
              </a:ext>
            </a:extLst>
          </p:cNvPr>
          <p:cNvSpPr>
            <a:spLocks noGrp="1"/>
          </p:cNvSpPr>
          <p:nvPr>
            <p:ph type="ctrTitle"/>
          </p:nvPr>
        </p:nvSpPr>
        <p:spPr>
          <a:xfrm>
            <a:off x="5982529" y="4113494"/>
            <a:ext cx="6125388" cy="1868160"/>
          </a:xfrm>
        </p:spPr>
        <p:txBody>
          <a:bodyPr>
            <a:normAutofit/>
          </a:bodyPr>
          <a:lstStyle/>
          <a:p>
            <a:r>
              <a:rPr lang="en-US" sz="4000" i="1" dirty="0"/>
              <a:t>Living Better Through </a:t>
            </a:r>
            <a:r>
              <a:rPr lang="en-US" i="1" dirty="0"/>
              <a:t>Nature</a:t>
            </a:r>
          </a:p>
        </p:txBody>
      </p:sp>
    </p:spTree>
    <p:extLst>
      <p:ext uri="{BB962C8B-B14F-4D97-AF65-F5344CB8AC3E}">
        <p14:creationId xmlns:p14="http://schemas.microsoft.com/office/powerpoint/2010/main" val="4206395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96F50E-F68D-982B-E6FB-2EA99D9B2A21}"/>
              </a:ext>
            </a:extLst>
          </p:cNvPr>
          <p:cNvSpPr>
            <a:spLocks noGrp="1"/>
          </p:cNvSpPr>
          <p:nvPr>
            <p:ph type="ctrTitle" idx="4294967295"/>
          </p:nvPr>
        </p:nvSpPr>
        <p:spPr>
          <a:xfrm>
            <a:off x="457201" y="4052455"/>
            <a:ext cx="4795838" cy="1944687"/>
          </a:xfrm>
        </p:spPr>
        <p:txBody>
          <a:bodyPr>
            <a:normAutofit/>
          </a:bodyPr>
          <a:lstStyle/>
          <a:p>
            <a:r>
              <a:rPr lang="en-US" dirty="0">
                <a:solidFill>
                  <a:schemeClr val="tx1"/>
                </a:solidFill>
              </a:rPr>
              <a:t>Mechanical</a:t>
            </a:r>
            <a:br>
              <a:rPr lang="en-US" dirty="0">
                <a:solidFill>
                  <a:schemeClr val="tx1"/>
                </a:solidFill>
              </a:rPr>
            </a:br>
            <a:r>
              <a:rPr lang="en-US" dirty="0">
                <a:solidFill>
                  <a:schemeClr val="tx1"/>
                </a:solidFill>
              </a:rPr>
              <a:t>Relief</a:t>
            </a:r>
          </a:p>
        </p:txBody>
      </p:sp>
      <p:sp>
        <p:nvSpPr>
          <p:cNvPr id="14" name="Content Placeholder 10">
            <a:extLst>
              <a:ext uri="{FF2B5EF4-FFF2-40B4-BE49-F238E27FC236}">
                <a16:creationId xmlns:a16="http://schemas.microsoft.com/office/drawing/2014/main" id="{23FFDEA8-5BC5-8DFD-0C3A-ACCB616656DD}"/>
              </a:ext>
            </a:extLst>
          </p:cNvPr>
          <p:cNvSpPr txBox="1">
            <a:spLocks/>
          </p:cNvSpPr>
          <p:nvPr/>
        </p:nvSpPr>
        <p:spPr>
          <a:xfrm>
            <a:off x="4103411" y="3906825"/>
            <a:ext cx="3361722" cy="2951175"/>
          </a:xfrm>
          <a:prstGeom prst="rect">
            <a:avLst/>
          </a:prstGeom>
        </p:spPr>
        <p:txBody>
          <a:bodyPr>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latinLnBrk="1" hangingPunct="0"/>
            <a:r>
              <a:rPr lang="en-US" sz="2400" dirty="0">
                <a:solidFill>
                  <a:srgbClr val="000000"/>
                </a:solidFill>
                <a:latin typeface="Avenir"/>
              </a:rPr>
              <a:t>Fans</a:t>
            </a:r>
          </a:p>
          <a:p>
            <a:pPr algn="l" rtl="0" latinLnBrk="1" hangingPunct="0"/>
            <a:r>
              <a:rPr lang="en-US" sz="2400" dirty="0">
                <a:solidFill>
                  <a:srgbClr val="000000"/>
                </a:solidFill>
                <a:latin typeface="Avenir"/>
              </a:rPr>
              <a:t>Little Blue Pill</a:t>
            </a:r>
          </a:p>
          <a:p>
            <a:pPr algn="l" rtl="0" latinLnBrk="1" hangingPunct="0"/>
            <a:r>
              <a:rPr lang="en-US" sz="2400" dirty="0">
                <a:solidFill>
                  <a:srgbClr val="000000"/>
                </a:solidFill>
                <a:latin typeface="Avenir"/>
              </a:rPr>
              <a:t>Treadmill</a:t>
            </a:r>
          </a:p>
          <a:p>
            <a:pPr algn="l" rtl="0" latinLnBrk="1" hangingPunct="0"/>
            <a:r>
              <a:rPr lang="en-US" sz="2400" dirty="0">
                <a:solidFill>
                  <a:srgbClr val="000000"/>
                </a:solidFill>
                <a:latin typeface="Avenir"/>
              </a:rPr>
              <a:t>Gym Membership</a:t>
            </a:r>
          </a:p>
          <a:p>
            <a:pPr algn="l" rtl="0" latinLnBrk="1" hangingPunct="0"/>
            <a:r>
              <a:rPr lang="en-US" sz="2400" dirty="0">
                <a:solidFill>
                  <a:srgbClr val="000000"/>
                </a:solidFill>
                <a:latin typeface="Avenir"/>
              </a:rPr>
              <a:t>My Pillow</a:t>
            </a:r>
          </a:p>
        </p:txBody>
      </p:sp>
      <p:pic>
        <p:nvPicPr>
          <p:cNvPr id="2" name="Picture 5" descr="Image result for i want it now">
            <a:extLst>
              <a:ext uri="{FF2B5EF4-FFF2-40B4-BE49-F238E27FC236}">
                <a16:creationId xmlns:a16="http://schemas.microsoft.com/office/drawing/2014/main" id="{8A8A3C31-7B43-8F40-1C00-C15354304B36}"/>
              </a:ext>
            </a:extLst>
          </p:cNvPr>
          <p:cNvPicPr>
            <a:picLocks noChangeAspect="1" noChangeArrowheads="1"/>
          </p:cNvPicPr>
          <p:nvPr/>
        </p:nvPicPr>
        <p:blipFill rotWithShape="1">
          <a:blip r:embed="rId3" cstate="print"/>
          <a:srcRect t="-656" b="24883"/>
          <a:stretch/>
        </p:blipFill>
        <p:spPr bwMode="auto">
          <a:xfrm>
            <a:off x="1744412" y="-31173"/>
            <a:ext cx="9247468" cy="3937998"/>
          </a:xfrm>
          <a:prstGeom prst="rect">
            <a:avLst/>
          </a:prstGeom>
          <a:noFill/>
        </p:spPr>
      </p:pic>
      <p:sp>
        <p:nvSpPr>
          <p:cNvPr id="3" name="Content Placeholder 10">
            <a:extLst>
              <a:ext uri="{FF2B5EF4-FFF2-40B4-BE49-F238E27FC236}">
                <a16:creationId xmlns:a16="http://schemas.microsoft.com/office/drawing/2014/main" id="{A2DC8101-9A24-3E1C-F239-6A283C16F2DA}"/>
              </a:ext>
            </a:extLst>
          </p:cNvPr>
          <p:cNvSpPr txBox="1">
            <a:spLocks/>
          </p:cNvSpPr>
          <p:nvPr/>
        </p:nvSpPr>
        <p:spPr>
          <a:xfrm>
            <a:off x="6938963" y="3906824"/>
            <a:ext cx="3361722" cy="2951175"/>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latinLnBrk="1" hangingPunct="0"/>
            <a:r>
              <a:rPr lang="en-US" sz="2400" dirty="0">
                <a:solidFill>
                  <a:srgbClr val="000000"/>
                </a:solidFill>
                <a:latin typeface="Avenir"/>
              </a:rPr>
              <a:t>AC</a:t>
            </a:r>
          </a:p>
          <a:p>
            <a:pPr algn="l" rtl="0" latinLnBrk="1" hangingPunct="0"/>
            <a:r>
              <a:rPr lang="en-US" sz="2400" dirty="0">
                <a:solidFill>
                  <a:srgbClr val="000000"/>
                </a:solidFill>
                <a:latin typeface="Avenir"/>
              </a:rPr>
              <a:t>Cosmetic products</a:t>
            </a:r>
          </a:p>
          <a:p>
            <a:pPr algn="l" rtl="0" latinLnBrk="1" hangingPunct="0"/>
            <a:r>
              <a:rPr lang="en-US" sz="2400" dirty="0">
                <a:solidFill>
                  <a:srgbClr val="000000"/>
                </a:solidFill>
                <a:latin typeface="Avenir"/>
              </a:rPr>
              <a:t>Probiotics</a:t>
            </a:r>
          </a:p>
          <a:p>
            <a:pPr algn="l" rtl="0" latinLnBrk="1" hangingPunct="0"/>
            <a:r>
              <a:rPr lang="en-US" sz="2400" dirty="0">
                <a:solidFill>
                  <a:srgbClr val="000000"/>
                </a:solidFill>
                <a:latin typeface="Avenir"/>
              </a:rPr>
              <a:t>Coffee</a:t>
            </a:r>
          </a:p>
        </p:txBody>
      </p:sp>
    </p:spTree>
    <p:extLst>
      <p:ext uri="{BB962C8B-B14F-4D97-AF65-F5344CB8AC3E}">
        <p14:creationId xmlns:p14="http://schemas.microsoft.com/office/powerpoint/2010/main" val="2246153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A18B38-E578-F3AA-3904-1D9F904D444E}"/>
              </a:ext>
            </a:extLst>
          </p:cNvPr>
          <p:cNvSpPr>
            <a:spLocks noGrp="1"/>
          </p:cNvSpPr>
          <p:nvPr>
            <p:ph type="title"/>
          </p:nvPr>
        </p:nvSpPr>
        <p:spPr>
          <a:xfrm>
            <a:off x="379341" y="799352"/>
            <a:ext cx="5364083" cy="1128068"/>
          </a:xfrm>
        </p:spPr>
        <p:txBody>
          <a:bodyPr vert="horz" lIns="91440" tIns="45720" rIns="91440" bIns="45720" rtlCol="0" anchor="ctr">
            <a:normAutofit fontScale="90000"/>
          </a:bodyPr>
          <a:lstStyle/>
          <a:p>
            <a:r>
              <a:rPr lang="en-US" sz="3700" dirty="0">
                <a:solidFill>
                  <a:schemeClr val="tx1"/>
                </a:solidFill>
                <a:latin typeface="Montserrat" panose="00000500000000000000" pitchFamily="2" charset="0"/>
              </a:rPr>
              <a:t>Hormone Replacement Therapy (HRT)</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92C7453-8D8A-30C7-8545-A16C26D3FE15}"/>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lnSpc>
                <a:spcPct val="90000"/>
              </a:lnSpc>
              <a:buNone/>
            </a:pPr>
            <a:r>
              <a:rPr lang="en-US" sz="2000" dirty="0">
                <a:solidFill>
                  <a:schemeClr val="tx1"/>
                </a:solidFill>
                <a:latin typeface="Avenir"/>
              </a:rPr>
              <a:t>HRT for the correct reasons demonstrates amazing results but does requires some work.</a:t>
            </a:r>
          </a:p>
          <a:p>
            <a:pPr>
              <a:lnSpc>
                <a:spcPct val="90000"/>
              </a:lnSpc>
            </a:pPr>
            <a:r>
              <a:rPr lang="en-US" sz="2000" dirty="0">
                <a:solidFill>
                  <a:schemeClr val="tx1"/>
                </a:solidFill>
                <a:latin typeface="Avenir"/>
              </a:rPr>
              <a:t>Regular Checkups with GP</a:t>
            </a:r>
          </a:p>
          <a:p>
            <a:pPr>
              <a:lnSpc>
                <a:spcPct val="90000"/>
              </a:lnSpc>
            </a:pPr>
            <a:r>
              <a:rPr lang="en-US" sz="2000" dirty="0">
                <a:solidFill>
                  <a:schemeClr val="tx1"/>
                </a:solidFill>
                <a:latin typeface="Avenir"/>
              </a:rPr>
              <a:t>Regular Blood Tests</a:t>
            </a:r>
          </a:p>
          <a:p>
            <a:pPr>
              <a:lnSpc>
                <a:spcPct val="90000"/>
              </a:lnSpc>
            </a:pPr>
            <a:r>
              <a:rPr lang="en-US" sz="2000" dirty="0">
                <a:solidFill>
                  <a:schemeClr val="tx1"/>
                </a:solidFill>
                <a:latin typeface="Avenir"/>
              </a:rPr>
              <a:t>Be sure you are on the lowest does possible, and, only as long as necessary.</a:t>
            </a:r>
          </a:p>
          <a:p>
            <a:pPr marL="0" indent="0">
              <a:lnSpc>
                <a:spcPct val="90000"/>
              </a:lnSpc>
              <a:buNone/>
            </a:pPr>
            <a:r>
              <a:rPr lang="en-US" sz="2000" dirty="0">
                <a:solidFill>
                  <a:schemeClr val="tx1"/>
                </a:solidFill>
                <a:latin typeface="Avenir"/>
              </a:rPr>
              <a:t>One must be aware of the following:</a:t>
            </a:r>
          </a:p>
          <a:p>
            <a:pPr marL="0">
              <a:lnSpc>
                <a:spcPct val="90000"/>
              </a:lnSpc>
            </a:pPr>
            <a:r>
              <a:rPr lang="en-US" sz="2000" dirty="0">
                <a:solidFill>
                  <a:schemeClr val="tx1"/>
                </a:solidFill>
                <a:latin typeface="Avenir"/>
                <a:sym typeface="Helvetica Light"/>
              </a:rPr>
              <a:t>You become a number on a chart</a:t>
            </a:r>
            <a:endParaRPr lang="en-US" sz="2000" dirty="0">
              <a:solidFill>
                <a:schemeClr val="tx1"/>
              </a:solidFill>
              <a:latin typeface="Avenir"/>
            </a:endParaRPr>
          </a:p>
          <a:p>
            <a:pPr marL="0">
              <a:lnSpc>
                <a:spcPct val="90000"/>
              </a:lnSpc>
            </a:pPr>
            <a:r>
              <a:rPr lang="en-US" sz="2000" dirty="0">
                <a:solidFill>
                  <a:schemeClr val="tx1"/>
                </a:solidFill>
                <a:latin typeface="Avenir"/>
              </a:rPr>
              <a:t>Deal with the numerous side effects</a:t>
            </a:r>
          </a:p>
          <a:p>
            <a:pPr>
              <a:lnSpc>
                <a:spcPct val="90000"/>
              </a:lnSpc>
            </a:pPr>
            <a:r>
              <a:rPr lang="en-US" sz="2000" dirty="0">
                <a:solidFill>
                  <a:schemeClr val="tx1"/>
                </a:solidFill>
                <a:latin typeface="Avenir"/>
                <a:sym typeface="Helvetica Light"/>
              </a:rPr>
              <a:t>Heart disease Heart attacks, blood clots and/or strokes.</a:t>
            </a:r>
            <a:endParaRPr lang="en-US" sz="2000" dirty="0">
              <a:solidFill>
                <a:schemeClr val="tx1"/>
              </a:solidFill>
              <a:latin typeface="Avenir"/>
            </a:endParaRPr>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stethoscope and pills&#10;&#10;Description automatically generated">
            <a:extLst>
              <a:ext uri="{FF2B5EF4-FFF2-40B4-BE49-F238E27FC236}">
                <a16:creationId xmlns:a16="http://schemas.microsoft.com/office/drawing/2014/main" id="{511768AF-0782-3E78-2737-1B82A0FAC3D9}"/>
              </a:ext>
            </a:extLst>
          </p:cNvPr>
          <p:cNvPicPr>
            <a:picLocks noGrp="1" noChangeAspect="1"/>
          </p:cNvPicPr>
          <p:nvPr>
            <p:ph type="pic" sz="quarter" idx="13"/>
          </p:nvPr>
        </p:nvPicPr>
        <p:blipFill rotWithShape="1">
          <a:blip r:embed="rId3"/>
          <a:srcRect l="1803" r="29598" b="1"/>
          <a:stretch/>
        </p:blipFill>
        <p:spPr>
          <a:xfrm>
            <a:off x="5977788" y="799352"/>
            <a:ext cx="5425410" cy="5259296"/>
          </a:xfrm>
          <a:prstGeom prst="rect">
            <a:avLst/>
          </a:prstGeom>
        </p:spPr>
      </p:pic>
    </p:spTree>
    <p:extLst>
      <p:ext uri="{BB962C8B-B14F-4D97-AF65-F5344CB8AC3E}">
        <p14:creationId xmlns:p14="http://schemas.microsoft.com/office/powerpoint/2010/main" val="573643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2A18B38-E578-F3AA-3904-1D9F904D444E}"/>
              </a:ext>
            </a:extLst>
          </p:cNvPr>
          <p:cNvSpPr>
            <a:spLocks noGrp="1"/>
          </p:cNvSpPr>
          <p:nvPr>
            <p:ph type="title"/>
          </p:nvPr>
        </p:nvSpPr>
        <p:spPr>
          <a:xfrm>
            <a:off x="379341" y="799352"/>
            <a:ext cx="5364083" cy="1128068"/>
          </a:xfrm>
        </p:spPr>
        <p:txBody>
          <a:bodyPr vert="horz" lIns="91440" tIns="45720" rIns="91440" bIns="45720" rtlCol="0" anchor="ctr">
            <a:normAutofit fontScale="90000"/>
          </a:bodyPr>
          <a:lstStyle/>
          <a:p>
            <a:r>
              <a:rPr lang="en-US" sz="3700" dirty="0">
                <a:solidFill>
                  <a:schemeClr val="tx1"/>
                </a:solidFill>
                <a:latin typeface="Montserrat" panose="00000500000000000000" pitchFamily="2" charset="0"/>
              </a:rPr>
              <a:t>Hormone Replacement Therapy (HRT)</a:t>
            </a:r>
          </a:p>
        </p:txBody>
      </p:sp>
      <p:grpSp>
        <p:nvGrpSpPr>
          <p:cNvPr id="17" name="Group 16">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8" name="Rectangle 1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ectangle 20">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92C7453-8D8A-30C7-8545-A16C26D3FE15}"/>
              </a:ext>
            </a:extLst>
          </p:cNvPr>
          <p:cNvSpPr>
            <a:spLocks noGrp="1"/>
          </p:cNvSpPr>
          <p:nvPr>
            <p:ph idx="1"/>
          </p:nvPr>
        </p:nvSpPr>
        <p:spPr>
          <a:xfrm>
            <a:off x="590719" y="2330505"/>
            <a:ext cx="4559425" cy="3979585"/>
          </a:xfrm>
        </p:spPr>
        <p:txBody>
          <a:bodyPr vert="horz" lIns="91440" tIns="45720" rIns="91440" bIns="45720" rtlCol="0" anchor="ctr">
            <a:noAutofit/>
          </a:bodyPr>
          <a:lstStyle/>
          <a:p>
            <a:pPr marL="0" indent="0">
              <a:lnSpc>
                <a:spcPct val="90000"/>
              </a:lnSpc>
              <a:buNone/>
            </a:pPr>
            <a:r>
              <a:rPr lang="en-US" sz="2000" dirty="0">
                <a:solidFill>
                  <a:schemeClr val="tx1"/>
                </a:solidFill>
                <a:latin typeface="Avenir"/>
              </a:rPr>
              <a:t>HRT for the correct reasons demonstrates </a:t>
            </a:r>
            <a:r>
              <a:rPr lang="en-US" sz="3200" dirty="0">
                <a:solidFill>
                  <a:schemeClr val="tx1"/>
                </a:solidFill>
                <a:latin typeface="Avenir"/>
              </a:rPr>
              <a:t>AMAZING</a:t>
            </a:r>
            <a:r>
              <a:rPr lang="en-US" sz="2000" dirty="0">
                <a:solidFill>
                  <a:schemeClr val="tx1"/>
                </a:solidFill>
                <a:latin typeface="Avenir"/>
              </a:rPr>
              <a:t> results but does requires some work.</a:t>
            </a:r>
          </a:p>
          <a:p>
            <a:pPr>
              <a:lnSpc>
                <a:spcPct val="90000"/>
              </a:lnSpc>
            </a:pPr>
            <a:r>
              <a:rPr lang="en-US" sz="2000" dirty="0">
                <a:solidFill>
                  <a:schemeClr val="tx1"/>
                </a:solidFill>
                <a:latin typeface="Avenir"/>
              </a:rPr>
              <a:t>Regular Checkups with GP</a:t>
            </a:r>
          </a:p>
          <a:p>
            <a:pPr>
              <a:lnSpc>
                <a:spcPct val="90000"/>
              </a:lnSpc>
            </a:pPr>
            <a:r>
              <a:rPr lang="en-US" sz="2000" dirty="0">
                <a:solidFill>
                  <a:schemeClr val="tx1"/>
                </a:solidFill>
                <a:latin typeface="Avenir"/>
              </a:rPr>
              <a:t>Regular Blood Tests</a:t>
            </a:r>
          </a:p>
          <a:p>
            <a:pPr>
              <a:lnSpc>
                <a:spcPct val="90000"/>
              </a:lnSpc>
            </a:pPr>
            <a:r>
              <a:rPr lang="en-US" sz="2000" dirty="0">
                <a:solidFill>
                  <a:schemeClr val="tx1"/>
                </a:solidFill>
                <a:latin typeface="Avenir"/>
              </a:rPr>
              <a:t>Be sure you are on the lowest does possible, and, only as long as necessary.</a:t>
            </a:r>
          </a:p>
          <a:p>
            <a:pPr marL="0" indent="0">
              <a:lnSpc>
                <a:spcPct val="90000"/>
              </a:lnSpc>
              <a:buNone/>
            </a:pPr>
            <a:r>
              <a:rPr lang="en-US" sz="2000" dirty="0">
                <a:solidFill>
                  <a:schemeClr val="tx1"/>
                </a:solidFill>
                <a:latin typeface="Avenir"/>
              </a:rPr>
              <a:t>One must be aware of the following:</a:t>
            </a:r>
          </a:p>
          <a:p>
            <a:pPr marL="0">
              <a:lnSpc>
                <a:spcPct val="90000"/>
              </a:lnSpc>
            </a:pPr>
            <a:r>
              <a:rPr lang="en-US" sz="2000" dirty="0">
                <a:solidFill>
                  <a:schemeClr val="tx1"/>
                </a:solidFill>
                <a:latin typeface="Avenir"/>
                <a:sym typeface="Helvetica Light"/>
              </a:rPr>
              <a:t>You become a number on a chart</a:t>
            </a:r>
            <a:endParaRPr lang="en-US" sz="2000" dirty="0">
              <a:solidFill>
                <a:schemeClr val="tx1"/>
              </a:solidFill>
              <a:latin typeface="Avenir"/>
            </a:endParaRPr>
          </a:p>
          <a:p>
            <a:pPr marL="0">
              <a:lnSpc>
                <a:spcPct val="90000"/>
              </a:lnSpc>
            </a:pPr>
            <a:r>
              <a:rPr lang="en-US" sz="2000" dirty="0">
                <a:solidFill>
                  <a:schemeClr val="tx1"/>
                </a:solidFill>
                <a:latin typeface="Avenir"/>
              </a:rPr>
              <a:t>Deal with the numerous side effects</a:t>
            </a:r>
          </a:p>
          <a:p>
            <a:pPr>
              <a:lnSpc>
                <a:spcPct val="90000"/>
              </a:lnSpc>
            </a:pPr>
            <a:r>
              <a:rPr lang="en-US" sz="2000" dirty="0">
                <a:solidFill>
                  <a:schemeClr val="tx1"/>
                </a:solidFill>
                <a:latin typeface="Avenir"/>
                <a:sym typeface="Helvetica Light"/>
              </a:rPr>
              <a:t>Heart disease Heart attacks, blood clots and/or strokes.</a:t>
            </a:r>
            <a:endParaRPr lang="en-US" sz="2000" dirty="0">
              <a:solidFill>
                <a:schemeClr val="tx1"/>
              </a:solidFill>
              <a:latin typeface="Avenir"/>
            </a:endParaRPr>
          </a:p>
        </p:txBody>
      </p:sp>
      <p:sp>
        <p:nvSpPr>
          <p:cNvPr id="23" name="Rectangle 22">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9" descr="A stethoscope and pills&#10;&#10;Description automatically generated">
            <a:extLst>
              <a:ext uri="{FF2B5EF4-FFF2-40B4-BE49-F238E27FC236}">
                <a16:creationId xmlns:a16="http://schemas.microsoft.com/office/drawing/2014/main" id="{511768AF-0782-3E78-2737-1B82A0FAC3D9}"/>
              </a:ext>
            </a:extLst>
          </p:cNvPr>
          <p:cNvPicPr>
            <a:picLocks noGrp="1" noChangeAspect="1"/>
          </p:cNvPicPr>
          <p:nvPr>
            <p:ph type="pic" sz="quarter" idx="13"/>
          </p:nvPr>
        </p:nvPicPr>
        <p:blipFill rotWithShape="1">
          <a:blip r:embed="rId3"/>
          <a:srcRect l="1803" r="29598" b="1"/>
          <a:stretch/>
        </p:blipFill>
        <p:spPr>
          <a:xfrm>
            <a:off x="5977788" y="799352"/>
            <a:ext cx="5425410" cy="5259296"/>
          </a:xfrm>
          <a:prstGeom prst="rect">
            <a:avLst/>
          </a:prstGeom>
        </p:spPr>
      </p:pic>
    </p:spTree>
    <p:extLst>
      <p:ext uri="{BB962C8B-B14F-4D97-AF65-F5344CB8AC3E}">
        <p14:creationId xmlns:p14="http://schemas.microsoft.com/office/powerpoint/2010/main" val="601610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6FEE7FCB-E4AD-FA9E-FBF3-A8194136D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656655" y="4288002"/>
            <a:ext cx="4513007" cy="3384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oud &amp; Joy Trade Samples — Cloud &amp; Joy™ Low-Calorie Better for You Ice  Cream">
            <a:extLst>
              <a:ext uri="{FF2B5EF4-FFF2-40B4-BE49-F238E27FC236}">
                <a16:creationId xmlns:a16="http://schemas.microsoft.com/office/drawing/2014/main" id="{279F8E5B-7D1A-A78C-C8FF-24A64A5EA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847" y="877914"/>
            <a:ext cx="5818424" cy="2114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F0F53D-17F4-72F1-AEFC-8C28AB5345B5}"/>
              </a:ext>
            </a:extLst>
          </p:cNvPr>
          <p:cNvSpPr txBox="1">
            <a:spLocks/>
          </p:cNvSpPr>
          <p:nvPr/>
        </p:nvSpPr>
        <p:spPr>
          <a:xfrm>
            <a:off x="4741144" y="3884979"/>
            <a:ext cx="5072954"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Download slides and watch presentation!</a:t>
            </a:r>
          </a:p>
        </p:txBody>
      </p:sp>
      <p:pic>
        <p:nvPicPr>
          <p:cNvPr id="4" name="Picture 3" descr="A qr code with dots&#10;&#10;Description automatically generated">
            <a:extLst>
              <a:ext uri="{FF2B5EF4-FFF2-40B4-BE49-F238E27FC236}">
                <a16:creationId xmlns:a16="http://schemas.microsoft.com/office/drawing/2014/main" id="{50F6F994-16F7-BB6D-DD25-F15F1FA07486}"/>
              </a:ext>
            </a:extLst>
          </p:cNvPr>
          <p:cNvPicPr>
            <a:picLocks noChangeAspect="1"/>
          </p:cNvPicPr>
          <p:nvPr/>
        </p:nvPicPr>
        <p:blipFill>
          <a:blip r:embed="rId4"/>
          <a:stretch>
            <a:fillRect/>
          </a:stretch>
        </p:blipFill>
        <p:spPr>
          <a:xfrm>
            <a:off x="7754271" y="162694"/>
            <a:ext cx="3384294" cy="3384294"/>
          </a:xfrm>
          <a:prstGeom prst="rect">
            <a:avLst/>
          </a:prstGeom>
        </p:spPr>
      </p:pic>
      <p:pic>
        <p:nvPicPr>
          <p:cNvPr id="6" name="Picture 5" descr="A qr code with dots&#10;&#10;Description automatically generated">
            <a:extLst>
              <a:ext uri="{FF2B5EF4-FFF2-40B4-BE49-F238E27FC236}">
                <a16:creationId xmlns:a16="http://schemas.microsoft.com/office/drawing/2014/main" id="{4D742AD1-8FFC-AC3B-612B-10BA63A9F9BA}"/>
              </a:ext>
            </a:extLst>
          </p:cNvPr>
          <p:cNvPicPr>
            <a:picLocks noChangeAspect="1"/>
          </p:cNvPicPr>
          <p:nvPr/>
        </p:nvPicPr>
        <p:blipFill>
          <a:blip r:embed="rId5"/>
          <a:stretch>
            <a:fillRect/>
          </a:stretch>
        </p:blipFill>
        <p:spPr>
          <a:xfrm>
            <a:off x="554050" y="3429000"/>
            <a:ext cx="3384294" cy="3384294"/>
          </a:xfrm>
          <a:prstGeom prst="rect">
            <a:avLst/>
          </a:prstGeom>
        </p:spPr>
      </p:pic>
    </p:spTree>
    <p:extLst>
      <p:ext uri="{BB962C8B-B14F-4D97-AF65-F5344CB8AC3E}">
        <p14:creationId xmlns:p14="http://schemas.microsoft.com/office/powerpoint/2010/main" val="11599999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192C7453-8D8A-30C7-8545-A16C26D3FE15}"/>
              </a:ext>
            </a:extLst>
          </p:cNvPr>
          <p:cNvSpPr>
            <a:spLocks noGrp="1"/>
          </p:cNvSpPr>
          <p:nvPr>
            <p:ph idx="1"/>
          </p:nvPr>
        </p:nvSpPr>
        <p:spPr>
          <a:xfrm>
            <a:off x="257814" y="1681245"/>
            <a:ext cx="6054291" cy="3397827"/>
          </a:xfrm>
        </p:spPr>
        <p:txBody>
          <a:bodyPr vert="horz" lIns="91440" tIns="45720" rIns="91440" bIns="45720" rtlCol="0">
            <a:normAutofit/>
          </a:bodyPr>
          <a:lstStyle/>
          <a:p>
            <a:pPr marL="0" indent="0" algn="l" rtl="0" latinLnBrk="1" hangingPunct="0">
              <a:buNone/>
            </a:pPr>
            <a:r>
              <a:rPr lang="en-US" sz="2000" dirty="0">
                <a:solidFill>
                  <a:schemeClr val="tx1"/>
                </a:solidFill>
                <a:latin typeface="Avenir"/>
              </a:rPr>
              <a:t>Bio-identical hormones are hormone preparations which are identical molecules to those produced by the body. </a:t>
            </a:r>
          </a:p>
          <a:p>
            <a:pPr marL="0" indent="0" algn="l" rtl="0" latinLnBrk="1" hangingPunct="0">
              <a:buNone/>
            </a:pPr>
            <a:r>
              <a:rPr lang="en-US" sz="2000" dirty="0">
                <a:solidFill>
                  <a:schemeClr val="tx1"/>
                </a:solidFill>
                <a:latin typeface="Avenir"/>
              </a:rPr>
              <a:t>Just like HRT: Hormones are produced by pharmaceutical companies and properly licensed for use, and there is     absolutely no evidence that the bio-identical hormones are any safer than those used in traditional HRT. </a:t>
            </a:r>
            <a:endParaRPr lang="en-US" sz="2000" dirty="0">
              <a:solidFill>
                <a:schemeClr val="tx1"/>
              </a:solidFill>
              <a:latin typeface="Avenir"/>
              <a:sym typeface="Helvetica Light"/>
            </a:endParaRPr>
          </a:p>
          <a:p>
            <a:pPr marL="0" indent="0" algn="l" rtl="0" latinLnBrk="1" hangingPunct="0">
              <a:buNone/>
            </a:pPr>
            <a:r>
              <a:rPr lang="en-US" sz="2000" dirty="0">
                <a:solidFill>
                  <a:schemeClr val="tx1"/>
                </a:solidFill>
                <a:latin typeface="Avenir"/>
              </a:rPr>
              <a:t>“Bio-Identical” hormones will carry the same benefits    and risks as HRT.</a:t>
            </a:r>
            <a:endParaRPr lang="en-US" sz="2000" dirty="0">
              <a:solidFill>
                <a:schemeClr val="tx1"/>
              </a:solidFill>
              <a:latin typeface="Avenir"/>
              <a:sym typeface="Helvetica Light"/>
            </a:endParaRPr>
          </a:p>
          <a:p>
            <a:pPr marL="0" indent="0" algn="l" rtl="0" latinLnBrk="1" hangingPunct="0">
              <a:buNone/>
            </a:pPr>
            <a:endParaRPr lang="en-US" sz="3600" dirty="0">
              <a:solidFill>
                <a:schemeClr val="tx1"/>
              </a:solidFill>
              <a:sym typeface="Helvetica Light"/>
            </a:endParaRPr>
          </a:p>
        </p:txBody>
      </p:sp>
      <p:pic>
        <p:nvPicPr>
          <p:cNvPr id="10" name="Content Placeholder 9">
            <a:extLst>
              <a:ext uri="{FF2B5EF4-FFF2-40B4-BE49-F238E27FC236}">
                <a16:creationId xmlns:a16="http://schemas.microsoft.com/office/drawing/2014/main" id="{511768AF-0782-3E78-2737-1B82A0FAC3D9}"/>
              </a:ext>
            </a:extLst>
          </p:cNvPr>
          <p:cNvPicPr>
            <a:picLocks noGrp="1" noChangeAspect="1"/>
          </p:cNvPicPr>
          <p:nvPr>
            <p:ph type="pic" sz="quarter" idx="13"/>
          </p:nvPr>
        </p:nvPicPr>
        <p:blipFill rotWithShape="1">
          <a:blip r:embed="rId3"/>
          <a:srcRect t="11055" r="-2" b="11597"/>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Title 3">
            <a:extLst>
              <a:ext uri="{FF2B5EF4-FFF2-40B4-BE49-F238E27FC236}">
                <a16:creationId xmlns:a16="http://schemas.microsoft.com/office/drawing/2014/main" id="{F2A18B38-E578-F3AA-3904-1D9F904D444E}"/>
              </a:ext>
            </a:extLst>
          </p:cNvPr>
          <p:cNvSpPr>
            <a:spLocks noGrp="1"/>
          </p:cNvSpPr>
          <p:nvPr>
            <p:ph type="title"/>
          </p:nvPr>
        </p:nvSpPr>
        <p:spPr>
          <a:xfrm>
            <a:off x="188635" y="354943"/>
            <a:ext cx="6607020" cy="1411719"/>
          </a:xfrm>
        </p:spPr>
        <p:txBody>
          <a:bodyPr vert="horz" lIns="91440" tIns="45720" rIns="91440" bIns="45720" rtlCol="0" anchor="ctr">
            <a:normAutofit fontScale="90000"/>
          </a:bodyPr>
          <a:lstStyle/>
          <a:p>
            <a:r>
              <a:rPr lang="en-US" dirty="0">
                <a:solidFill>
                  <a:schemeClr val="tx1"/>
                </a:solidFill>
                <a:latin typeface="Montserrat" panose="00000500000000000000" pitchFamily="2" charset="0"/>
              </a:rPr>
              <a:t>Bio-Identical Hormones</a:t>
            </a:r>
            <a:br>
              <a:rPr lang="en-US" dirty="0">
                <a:solidFill>
                  <a:schemeClr val="tx1"/>
                </a:solidFill>
                <a:latin typeface="Montserrat" panose="00000500000000000000" pitchFamily="2" charset="0"/>
              </a:rPr>
            </a:br>
            <a:r>
              <a:rPr lang="en-US" sz="4000" dirty="0">
                <a:solidFill>
                  <a:schemeClr val="tx1"/>
                </a:solidFill>
                <a:latin typeface="Montserrat" panose="00000500000000000000" pitchFamily="2" charset="0"/>
              </a:rPr>
              <a:t>“Natural” Hormones</a:t>
            </a:r>
            <a:r>
              <a:rPr lang="en-US" dirty="0">
                <a:solidFill>
                  <a:schemeClr val="tx1"/>
                </a:solidFill>
                <a:latin typeface="Montserrat" panose="00000500000000000000" pitchFamily="2" charset="0"/>
              </a:rPr>
              <a:t> </a:t>
            </a:r>
          </a:p>
        </p:txBody>
      </p:sp>
      <p:sp>
        <p:nvSpPr>
          <p:cNvPr id="2" name="TextBox 1">
            <a:extLst>
              <a:ext uri="{FF2B5EF4-FFF2-40B4-BE49-F238E27FC236}">
                <a16:creationId xmlns:a16="http://schemas.microsoft.com/office/drawing/2014/main" id="{F6910607-E1C8-BCD7-707E-58061E87BB94}"/>
              </a:ext>
            </a:extLst>
          </p:cNvPr>
          <p:cNvSpPr txBox="1"/>
          <p:nvPr/>
        </p:nvSpPr>
        <p:spPr>
          <a:xfrm>
            <a:off x="263382" y="5007377"/>
            <a:ext cx="6226167" cy="154946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defTabSz="410751" latinLnBrk="1" hangingPunct="0"/>
            <a:r>
              <a:rPr lang="en-US" sz="3200" b="1" dirty="0">
                <a:latin typeface="Montserrat" panose="00000500000000000000" pitchFamily="2" charset="0"/>
                <a:sym typeface="Helvetica Light"/>
              </a:rPr>
              <a:t>    Skin Patch           </a:t>
            </a:r>
            <a:r>
              <a:rPr lang="en-US" sz="3200" b="1" dirty="0">
                <a:latin typeface="Montserrat" panose="00000500000000000000" pitchFamily="2" charset="0"/>
              </a:rPr>
              <a:t>Gels</a:t>
            </a:r>
          </a:p>
          <a:p>
            <a:pPr algn="ctr" defTabSz="410751" latinLnBrk="1" hangingPunct="0"/>
            <a:r>
              <a:rPr lang="en-US" sz="3200" b="1" dirty="0">
                <a:latin typeface="Montserrat" panose="00000500000000000000" pitchFamily="2" charset="0"/>
                <a:sym typeface="Helvetica Light"/>
              </a:rPr>
              <a:t>Mouth Patch     </a:t>
            </a:r>
            <a:r>
              <a:rPr lang="en-US" sz="3200" b="1" dirty="0">
                <a:latin typeface="Montserrat" panose="00000500000000000000" pitchFamily="2" charset="0"/>
              </a:rPr>
              <a:t>Injections</a:t>
            </a:r>
          </a:p>
          <a:p>
            <a:pPr algn="ctr" defTabSz="410751" latinLnBrk="1" hangingPunct="0"/>
            <a:r>
              <a:rPr lang="en-US" sz="3200" b="1" dirty="0">
                <a:latin typeface="Montserrat" panose="00000500000000000000" pitchFamily="2" charset="0"/>
                <a:sym typeface="Helvetica Light"/>
              </a:rPr>
              <a:t>  Implants</a:t>
            </a:r>
          </a:p>
        </p:txBody>
      </p:sp>
    </p:spTree>
    <p:extLst>
      <p:ext uri="{BB962C8B-B14F-4D97-AF65-F5344CB8AC3E}">
        <p14:creationId xmlns:p14="http://schemas.microsoft.com/office/powerpoint/2010/main" val="3278333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84116" y="1191244"/>
            <a:ext cx="7083029" cy="238046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57200" indent="-457200" defTabSz="410751" latinLnBrk="1" hangingPunct="0">
              <a:buFont typeface="+mj-lt"/>
              <a:buAutoNum type="arabicParenR"/>
            </a:pPr>
            <a:r>
              <a:rPr lang="en-US" sz="3000" strike="sngStrike" dirty="0">
                <a:solidFill>
                  <a:schemeClr val="bg1"/>
                </a:solidFill>
                <a:latin typeface="Montserrat" panose="00000500000000000000" pitchFamily="2" charset="0"/>
                <a:sym typeface="Helvetica Light"/>
              </a:rPr>
              <a:t>Mechanical Relief</a:t>
            </a:r>
          </a:p>
          <a:p>
            <a:pPr marL="514350" indent="-514350" defTabSz="410751" latinLnBrk="1" hangingPunct="0">
              <a:buFont typeface="+mj-lt"/>
              <a:buAutoNum type="arabicParenR"/>
            </a:pPr>
            <a:r>
              <a:rPr lang="en-US" sz="3000" strike="sngStrike" dirty="0">
                <a:solidFill>
                  <a:schemeClr val="bg1"/>
                </a:solidFill>
                <a:latin typeface="Montserrat" panose="00000500000000000000" pitchFamily="2" charset="0"/>
              </a:rPr>
              <a:t>Hormone Replacement Therapy</a:t>
            </a:r>
          </a:p>
          <a:p>
            <a:pPr marL="514350" indent="-514350" defTabSz="410751" latinLnBrk="1" hangingPunct="0">
              <a:buFont typeface="+mj-lt"/>
              <a:buAutoNum type="arabicParenR"/>
            </a:pPr>
            <a:r>
              <a:rPr lang="en-US" sz="3000" strike="sngStrike" dirty="0">
                <a:solidFill>
                  <a:schemeClr val="bg1"/>
                </a:solidFill>
                <a:latin typeface="Montserrat" panose="00000500000000000000" pitchFamily="2" charset="0"/>
                <a:sym typeface="Helvetica Light"/>
              </a:rPr>
              <a:t>Bio-Identical Hormones</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rPr>
              <a:t>Phytoestrogen &amp; androgen</a:t>
            </a:r>
          </a:p>
          <a:p>
            <a:pPr marL="514350" indent="-514350" defTabSz="410751" latinLnBrk="1" hangingPunct="0">
              <a:buFont typeface="+mj-lt"/>
              <a:buAutoNum type="arabicParenR"/>
            </a:pPr>
            <a:r>
              <a:rPr lang="en-US" sz="3000" dirty="0">
                <a:solidFill>
                  <a:schemeClr val="bg1"/>
                </a:solidFill>
                <a:latin typeface="Montserrat" panose="00000500000000000000" pitchFamily="2" charset="0"/>
                <a:sym typeface="Helvetica Light"/>
              </a:rPr>
              <a:t>Essential Trace Elements</a:t>
            </a:r>
          </a:p>
        </p:txBody>
      </p:sp>
      <p:sp>
        <p:nvSpPr>
          <p:cNvPr id="11" name="Shape 84"/>
          <p:cNvSpPr/>
          <p:nvPr/>
        </p:nvSpPr>
        <p:spPr>
          <a:xfrm>
            <a:off x="377325" y="481028"/>
            <a:ext cx="8584081" cy="626133"/>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3600" dirty="0">
                <a:solidFill>
                  <a:schemeClr val="bg1"/>
                </a:solidFill>
                <a:latin typeface="Montserrat" panose="00000500000000000000" pitchFamily="2" charset="0"/>
              </a:rPr>
              <a:t>How do “YOU” spell Hormone Relief?</a:t>
            </a:r>
            <a:endParaRPr sz="3600" dirty="0">
              <a:solidFill>
                <a:schemeClr val="bg1"/>
              </a:solidFill>
              <a:latin typeface="Montserrat" panose="00000500000000000000" pitchFamily="2" charset="0"/>
            </a:endParaRPr>
          </a:p>
        </p:txBody>
      </p:sp>
      <p:sp>
        <p:nvSpPr>
          <p:cNvPr id="2" name="Title 1">
            <a:extLst>
              <a:ext uri="{FF2B5EF4-FFF2-40B4-BE49-F238E27FC236}">
                <a16:creationId xmlns:a16="http://schemas.microsoft.com/office/drawing/2014/main" id="{3F22E783-635B-83B7-A120-B742BA172A0B}"/>
              </a:ext>
            </a:extLst>
          </p:cNvPr>
          <p:cNvSpPr>
            <a:spLocks noGrp="1"/>
          </p:cNvSpPr>
          <p:nvPr>
            <p:ph type="ctrTitle"/>
          </p:nvPr>
        </p:nvSpPr>
        <p:spPr>
          <a:xfrm>
            <a:off x="5982529" y="4113494"/>
            <a:ext cx="6125388" cy="1868160"/>
          </a:xfrm>
        </p:spPr>
        <p:txBody>
          <a:bodyPr>
            <a:normAutofit/>
          </a:bodyPr>
          <a:lstStyle/>
          <a:p>
            <a:r>
              <a:rPr lang="en-US" sz="4000" i="1" dirty="0"/>
              <a:t>Living Better Through </a:t>
            </a:r>
            <a:r>
              <a:rPr lang="en-US" i="1" dirty="0"/>
              <a:t>Nature</a:t>
            </a:r>
          </a:p>
        </p:txBody>
      </p:sp>
    </p:spTree>
    <p:extLst>
      <p:ext uri="{BB962C8B-B14F-4D97-AF65-F5344CB8AC3E}">
        <p14:creationId xmlns:p14="http://schemas.microsoft.com/office/powerpoint/2010/main" val="8261863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A pile of vegetables and fruits&#10;&#10;Description automatically generated">
            <a:extLst>
              <a:ext uri="{FF2B5EF4-FFF2-40B4-BE49-F238E27FC236}">
                <a16:creationId xmlns:a16="http://schemas.microsoft.com/office/drawing/2014/main" id="{F37B2379-6D20-FEDE-FD89-C251AC51AF46}"/>
              </a:ext>
            </a:extLst>
          </p:cNvPr>
          <p:cNvPicPr>
            <a:picLocks noChangeAspect="1"/>
          </p:cNvPicPr>
          <p:nvPr/>
        </p:nvPicPr>
        <p:blipFill rotWithShape="1">
          <a:blip r:embed="rId3">
            <a:alphaModFix amt="55000"/>
          </a:blip>
          <a:srcRect t="11883" b="3848"/>
          <a:stretch/>
        </p:blipFill>
        <p:spPr>
          <a:xfrm>
            <a:off x="20" y="-9107"/>
            <a:ext cx="12191980" cy="6858000"/>
          </a:xfrm>
          <a:prstGeom prst="rect">
            <a:avLst/>
          </a:prstGeom>
        </p:spPr>
      </p:pic>
      <p:sp>
        <p:nvSpPr>
          <p:cNvPr id="8" name="Title 8">
            <a:extLst>
              <a:ext uri="{FF2B5EF4-FFF2-40B4-BE49-F238E27FC236}">
                <a16:creationId xmlns:a16="http://schemas.microsoft.com/office/drawing/2014/main" id="{52450929-6F95-79C4-989C-63DA8484855F}"/>
              </a:ext>
            </a:extLst>
          </p:cNvPr>
          <p:cNvSpPr txBox="1">
            <a:spLocks/>
          </p:cNvSpPr>
          <p:nvPr/>
        </p:nvSpPr>
        <p:spPr>
          <a:xfrm>
            <a:off x="468625" y="1526526"/>
            <a:ext cx="4955430" cy="33779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6000" b="1" i="0" kern="1200">
                <a:solidFill>
                  <a:schemeClr val="tx1"/>
                </a:solidFill>
                <a:latin typeface="Montserrat" panose="02000505000000020004" pitchFamily="2" charset="77"/>
                <a:ea typeface="+mj-ea"/>
                <a:cs typeface="+mj-cs"/>
              </a:defRPr>
            </a:lvl1pPr>
          </a:lstStyle>
          <a:p>
            <a:pPr>
              <a:spcAft>
                <a:spcPts val="600"/>
              </a:spcAft>
            </a:pPr>
            <a:r>
              <a:rPr lang="en-US" sz="4400" dirty="0">
                <a:solidFill>
                  <a:srgbClr val="FFFFFF"/>
                </a:solidFill>
                <a:latin typeface="Montserrat" panose="00000500000000000000" pitchFamily="2" charset="0"/>
              </a:rPr>
              <a:t>Phytoestrogen &amp; </a:t>
            </a:r>
            <a:r>
              <a:rPr lang="en-US" sz="4400" dirty="0" err="1">
                <a:solidFill>
                  <a:srgbClr val="FFFFFF"/>
                </a:solidFill>
                <a:latin typeface="Montserrat" panose="00000500000000000000" pitchFamily="2" charset="0"/>
              </a:rPr>
              <a:t>Phytoandrogen</a:t>
            </a:r>
            <a:endParaRPr lang="en-US" sz="4400" dirty="0">
              <a:solidFill>
                <a:srgbClr val="FFFFFF"/>
              </a:solidFill>
              <a:latin typeface="Montserrat" panose="00000500000000000000" pitchFamily="2" charset="0"/>
            </a:endParaRP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Subtitle 4">
            <a:extLst>
              <a:ext uri="{FF2B5EF4-FFF2-40B4-BE49-F238E27FC236}">
                <a16:creationId xmlns:a16="http://schemas.microsoft.com/office/drawing/2014/main" id="{32DF19F1-7E68-C18B-8F91-CF9C741B956D}"/>
              </a:ext>
            </a:extLst>
          </p:cNvPr>
          <p:cNvSpPr>
            <a:spLocks noGrp="1"/>
          </p:cNvSpPr>
          <p:nvPr>
            <p:ph type="subTitle" idx="1"/>
          </p:nvPr>
        </p:nvSpPr>
        <p:spPr>
          <a:xfrm>
            <a:off x="5340927" y="591344"/>
            <a:ext cx="6012872" cy="5585619"/>
          </a:xfrm>
        </p:spPr>
        <p:txBody>
          <a:bodyPr vert="horz" lIns="91440" tIns="45720" rIns="91440" bIns="45720" rtlCol="0" anchor="ctr">
            <a:normAutofit/>
          </a:bodyPr>
          <a:lstStyle/>
          <a:p>
            <a:pPr>
              <a:lnSpc>
                <a:spcPct val="90000"/>
              </a:lnSpc>
            </a:pPr>
            <a:r>
              <a:rPr lang="en-US" sz="2800" b="1" dirty="0">
                <a:solidFill>
                  <a:srgbClr val="FFFFFF"/>
                </a:solidFill>
                <a:latin typeface="Avenir"/>
                <a:sym typeface="Helvetica Light"/>
              </a:rPr>
              <a:t>“Phyto” means plants</a:t>
            </a:r>
          </a:p>
          <a:p>
            <a:pPr marL="342900" indent="-228600">
              <a:lnSpc>
                <a:spcPct val="90000"/>
              </a:lnSpc>
              <a:buFont typeface="Arial" panose="020B0604020202020204" pitchFamily="34" charset="0"/>
              <a:buChar char="•"/>
            </a:pPr>
            <a:r>
              <a:rPr lang="en-US" dirty="0">
                <a:solidFill>
                  <a:srgbClr val="FFFFFF"/>
                </a:solidFill>
                <a:latin typeface="Avenir"/>
              </a:rPr>
              <a:t>Phyto-estrogen: are estrogen like chemicals found in some plants</a:t>
            </a:r>
          </a:p>
          <a:p>
            <a:pPr marL="342900" indent="-228600">
              <a:lnSpc>
                <a:spcPct val="90000"/>
              </a:lnSpc>
              <a:buFont typeface="Arial" panose="020B0604020202020204" pitchFamily="34" charset="0"/>
              <a:buChar char="•"/>
            </a:pPr>
            <a:r>
              <a:rPr lang="en-US" dirty="0">
                <a:solidFill>
                  <a:srgbClr val="FFFFFF"/>
                </a:solidFill>
                <a:latin typeface="Avenir"/>
                <a:sym typeface="Helvetica Light"/>
              </a:rPr>
              <a:t>Phyto-androgen: are substances produced in plants which have effects similar to testosterone.</a:t>
            </a:r>
          </a:p>
          <a:p>
            <a:pPr>
              <a:lnSpc>
                <a:spcPct val="90000"/>
              </a:lnSpc>
            </a:pPr>
            <a:r>
              <a:rPr lang="en-US" sz="2800" b="1" dirty="0">
                <a:solidFill>
                  <a:srgbClr val="FFFFFF"/>
                </a:solidFill>
                <a:latin typeface="Avenir"/>
                <a:sym typeface="Helvetica Light"/>
              </a:rPr>
              <a:t>However, this form is much weaker than your natural hormones produced.</a:t>
            </a:r>
          </a:p>
        </p:txBody>
      </p:sp>
    </p:spTree>
    <p:extLst>
      <p:ext uri="{BB962C8B-B14F-4D97-AF65-F5344CB8AC3E}">
        <p14:creationId xmlns:p14="http://schemas.microsoft.com/office/powerpoint/2010/main" val="1664159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B89D91F2-47E2-E189-319D-BA36FC93BB5F}"/>
              </a:ext>
            </a:extLst>
          </p:cNvPr>
          <p:cNvSpPr>
            <a:spLocks noGrp="1"/>
          </p:cNvSpPr>
          <p:nvPr>
            <p:ph type="ctrTitle"/>
          </p:nvPr>
        </p:nvSpPr>
        <p:spPr>
          <a:xfrm>
            <a:off x="517889" y="4883544"/>
            <a:ext cx="3876086" cy="1556907"/>
          </a:xfrm>
        </p:spPr>
        <p:txBody>
          <a:bodyPr vert="horz" lIns="91440" tIns="45720" rIns="91440" bIns="45720" rtlCol="0" anchor="ctr">
            <a:noAutofit/>
          </a:bodyPr>
          <a:lstStyle/>
          <a:p>
            <a:r>
              <a:rPr lang="en-US" sz="4800" dirty="0">
                <a:solidFill>
                  <a:schemeClr val="tx1"/>
                </a:solidFill>
                <a:latin typeface="Montserrat" panose="00000500000000000000" pitchFamily="2" charset="0"/>
              </a:rPr>
              <a:t>Essential Trace Elements</a:t>
            </a:r>
          </a:p>
        </p:txBody>
      </p:sp>
      <p:sp>
        <p:nvSpPr>
          <p:cNvPr id="16" name="Rectangle 15">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group of wooden blocks with different colored letters&#10;&#10;Description automatically generated">
            <a:extLst>
              <a:ext uri="{FF2B5EF4-FFF2-40B4-BE49-F238E27FC236}">
                <a16:creationId xmlns:a16="http://schemas.microsoft.com/office/drawing/2014/main" id="{CAB4E0E4-8FE2-BE51-2440-8368B65E4168}"/>
              </a:ext>
            </a:extLst>
          </p:cNvPr>
          <p:cNvPicPr>
            <a:picLocks noGrp="1" noChangeAspect="1"/>
          </p:cNvPicPr>
          <p:nvPr>
            <p:ph type="pic" sz="quarter" idx="13"/>
          </p:nvPr>
        </p:nvPicPr>
        <p:blipFill rotWithShape="1">
          <a:blip r:embed="rId3"/>
          <a:srcRect t="28166" b="15952"/>
          <a:stretch/>
        </p:blipFill>
        <p:spPr>
          <a:xfrm>
            <a:off x="959205" y="364142"/>
            <a:ext cx="10369645" cy="3867993"/>
          </a:xfrm>
          <a:prstGeom prst="rect">
            <a:avLst/>
          </a:prstGeom>
          <a:ln>
            <a:solidFill>
              <a:srgbClr val="7A9905"/>
            </a:solidFill>
          </a:ln>
        </p:spPr>
      </p:pic>
      <p:sp>
        <p:nvSpPr>
          <p:cNvPr id="20" name="Rectangle 19">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930629D-30DA-2274-1EA6-1B55EB005EF0}"/>
              </a:ext>
            </a:extLst>
          </p:cNvPr>
          <p:cNvSpPr txBox="1"/>
          <p:nvPr/>
        </p:nvSpPr>
        <p:spPr>
          <a:xfrm>
            <a:off x="5162719" y="4883544"/>
            <a:ext cx="6586915" cy="1556907"/>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ctr">
            <a:noAutofit/>
          </a:bodyPr>
          <a:lstStyle/>
          <a:p>
            <a:pPr>
              <a:lnSpc>
                <a:spcPct val="90000"/>
              </a:lnSpc>
              <a:spcAft>
                <a:spcPts val="600"/>
              </a:spcAft>
            </a:pPr>
            <a:r>
              <a:rPr lang="en-US" sz="2000" dirty="0">
                <a:latin typeface="Avenir"/>
                <a:sym typeface="Helvetica Light"/>
              </a:rPr>
              <a:t>Essential trace elements (ETE) are naturally occurring trace minerals that are required by humans in very tiny amounts.</a:t>
            </a:r>
          </a:p>
          <a:p>
            <a:pPr indent="-228600" algn="ctr">
              <a:lnSpc>
                <a:spcPct val="90000"/>
              </a:lnSpc>
              <a:spcAft>
                <a:spcPts val="600"/>
              </a:spcAft>
              <a:buFont typeface="Arial" panose="020B0604020202020204" pitchFamily="34" charset="0"/>
              <a:buChar char="•"/>
            </a:pPr>
            <a:r>
              <a:rPr lang="en-US" sz="2000" dirty="0">
                <a:latin typeface="Avenir"/>
              </a:rPr>
              <a:t>Range from 18 milligrams to 50 micrograms.</a:t>
            </a:r>
          </a:p>
          <a:p>
            <a:pPr>
              <a:lnSpc>
                <a:spcPct val="90000"/>
              </a:lnSpc>
              <a:spcAft>
                <a:spcPts val="600"/>
              </a:spcAft>
            </a:pPr>
            <a:r>
              <a:rPr lang="en-US" sz="2000" dirty="0">
                <a:latin typeface="Avenir"/>
                <a:sym typeface="Helvetica Light"/>
              </a:rPr>
              <a:t>How many grams, milligrams or micrograms is equal to $0.01?</a:t>
            </a:r>
          </a:p>
        </p:txBody>
      </p:sp>
    </p:spTree>
    <p:extLst>
      <p:ext uri="{BB962C8B-B14F-4D97-AF65-F5344CB8AC3E}">
        <p14:creationId xmlns:p14="http://schemas.microsoft.com/office/powerpoint/2010/main" val="3252595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81FFC54A-8ED5-6367-33C8-DE4F24A2ADC2}"/>
              </a:ext>
            </a:extLst>
          </p:cNvPr>
          <p:cNvSpPr>
            <a:spLocks noGrp="1"/>
          </p:cNvSpPr>
          <p:nvPr>
            <p:ph type="subTitle" idx="1"/>
          </p:nvPr>
        </p:nvSpPr>
        <p:spPr>
          <a:xfrm>
            <a:off x="4613564" y="1174173"/>
            <a:ext cx="6795654" cy="4831772"/>
          </a:xfrm>
        </p:spPr>
        <p:txBody>
          <a:bodyPr>
            <a:normAutofit fontScale="25000" lnSpcReduction="20000"/>
          </a:bodyPr>
          <a:lstStyle/>
          <a:p>
            <a:pPr defTabSz="410751" latinLnBrk="1" hangingPunct="0"/>
            <a:r>
              <a:rPr lang="en-US" sz="8000" dirty="0">
                <a:solidFill>
                  <a:srgbClr val="000000"/>
                </a:solidFill>
                <a:latin typeface="Avenir"/>
                <a:sym typeface="Helvetica Light"/>
              </a:rPr>
              <a:t>Science continues to work on which ones and how much are      critical for healthy living and how they work with our bodies.</a:t>
            </a:r>
          </a:p>
          <a:p>
            <a:pPr defTabSz="410751" latinLnBrk="1" hangingPunct="0"/>
            <a:r>
              <a:rPr lang="en-US" sz="8000" dirty="0">
                <a:solidFill>
                  <a:srgbClr val="000000"/>
                </a:solidFill>
                <a:latin typeface="Avenir"/>
                <a:sym typeface="Helvetica Light"/>
              </a:rPr>
              <a:t>We depend on at least 9 trace elements: iron, zinc, copper, manganese, iodine, chromium, selenium, molybdenum and cobalt.</a:t>
            </a:r>
          </a:p>
          <a:p>
            <a:pPr defTabSz="410751" latinLnBrk="1" hangingPunct="0"/>
            <a:r>
              <a:rPr lang="en-US" sz="8000" dirty="0">
                <a:solidFill>
                  <a:srgbClr val="000000"/>
                </a:solidFill>
                <a:latin typeface="Avenir"/>
              </a:rPr>
              <a:t>			These are for optimum metabolic function.</a:t>
            </a:r>
          </a:p>
          <a:p>
            <a:pPr defTabSz="410751" latinLnBrk="1" hangingPunct="0"/>
            <a:r>
              <a:rPr lang="en-US" sz="9600" b="1" dirty="0">
                <a:solidFill>
                  <a:srgbClr val="000000"/>
                </a:solidFill>
                <a:latin typeface="Avenir"/>
                <a:sym typeface="Helvetica Light"/>
              </a:rPr>
              <a:t>What do these Essential Trace Elements do?</a:t>
            </a:r>
          </a:p>
          <a:p>
            <a:pPr defTabSz="410751" latinLnBrk="1" hangingPunct="0"/>
            <a:r>
              <a:rPr lang="en-US" sz="9600" b="1" dirty="0">
                <a:solidFill>
                  <a:srgbClr val="000000"/>
                </a:solidFill>
                <a:latin typeface="Avenir"/>
                <a:sym typeface="Helvetica Light"/>
              </a:rPr>
              <a:t>1.   </a:t>
            </a:r>
            <a:r>
              <a:rPr lang="en-US" sz="7600" dirty="0">
                <a:solidFill>
                  <a:srgbClr val="000000"/>
                </a:solidFill>
                <a:latin typeface="Avenir"/>
              </a:rPr>
              <a:t>Trigger chemical reactions to produce essential compounds.</a:t>
            </a:r>
          </a:p>
          <a:p>
            <a:pPr defTabSz="410751" latinLnBrk="1" hangingPunct="0"/>
            <a:r>
              <a:rPr lang="en-US" sz="9600" b="1" dirty="0">
                <a:solidFill>
                  <a:srgbClr val="000000"/>
                </a:solidFill>
                <a:latin typeface="Avenir"/>
                <a:sym typeface="Helvetica Light"/>
              </a:rPr>
              <a:t>2.</a:t>
            </a:r>
            <a:r>
              <a:rPr lang="en-US" sz="8000" b="1" dirty="0">
                <a:solidFill>
                  <a:srgbClr val="000000"/>
                </a:solidFill>
                <a:latin typeface="Avenir"/>
                <a:sym typeface="Helvetica Light"/>
              </a:rPr>
              <a:t>   </a:t>
            </a:r>
            <a:r>
              <a:rPr lang="en-US" sz="8000" dirty="0">
                <a:solidFill>
                  <a:srgbClr val="000000"/>
                </a:solidFill>
                <a:latin typeface="Avenir"/>
                <a:sym typeface="Helvetica Light"/>
              </a:rPr>
              <a:t>Key structures of vital body parts (iron for </a:t>
            </a:r>
            <a:r>
              <a:rPr lang="en-US" sz="8000" dirty="0">
                <a:solidFill>
                  <a:srgbClr val="000000"/>
                </a:solidFill>
                <a:latin typeface="Avenir"/>
              </a:rPr>
              <a:t>blood).</a:t>
            </a:r>
          </a:p>
          <a:p>
            <a:pPr defTabSz="410751" latinLnBrk="1" hangingPunct="0"/>
            <a:r>
              <a:rPr lang="en-US" sz="9600" b="1" dirty="0">
                <a:solidFill>
                  <a:srgbClr val="000000"/>
                </a:solidFill>
                <a:latin typeface="Avenir"/>
                <a:sym typeface="Helvetica Light"/>
              </a:rPr>
              <a:t>3.</a:t>
            </a:r>
            <a:r>
              <a:rPr lang="en-US" sz="8000" b="1" dirty="0">
                <a:solidFill>
                  <a:srgbClr val="000000"/>
                </a:solidFill>
                <a:latin typeface="Avenir"/>
                <a:sym typeface="Helvetica Light"/>
              </a:rPr>
              <a:t>   </a:t>
            </a:r>
            <a:r>
              <a:rPr lang="en-US" sz="8000" dirty="0">
                <a:solidFill>
                  <a:srgbClr val="000000"/>
                </a:solidFill>
                <a:latin typeface="Avenir"/>
                <a:sym typeface="Helvetica Light"/>
              </a:rPr>
              <a:t>Protection from abnormalities (dementia).</a:t>
            </a:r>
          </a:p>
          <a:p>
            <a:pPr defTabSz="410751" latinLnBrk="1" hangingPunct="0"/>
            <a:r>
              <a:rPr lang="en-US" sz="9600" b="1" dirty="0">
                <a:solidFill>
                  <a:srgbClr val="000000"/>
                </a:solidFill>
                <a:latin typeface="Avenir"/>
                <a:sym typeface="Helvetica Light"/>
              </a:rPr>
              <a:t>4.</a:t>
            </a:r>
            <a:r>
              <a:rPr lang="en-US" sz="8000" b="1" dirty="0">
                <a:solidFill>
                  <a:srgbClr val="000000"/>
                </a:solidFill>
                <a:latin typeface="Avenir"/>
                <a:sym typeface="Helvetica Light"/>
              </a:rPr>
              <a:t>   </a:t>
            </a:r>
            <a:r>
              <a:rPr lang="en-US" sz="8000" dirty="0">
                <a:solidFill>
                  <a:srgbClr val="000000"/>
                </a:solidFill>
                <a:latin typeface="Avenir"/>
              </a:rPr>
              <a:t>Interacting with macromolecules such as enzymes,               	biological membranes and HORMONES.</a:t>
            </a:r>
            <a:endParaRPr lang="en-US" sz="8000" dirty="0">
              <a:solidFill>
                <a:srgbClr val="000000"/>
              </a:solidFill>
              <a:latin typeface="Avenir"/>
              <a:sym typeface="Helvetica Light"/>
            </a:endParaRPr>
          </a:p>
        </p:txBody>
      </p:sp>
      <p:sp>
        <p:nvSpPr>
          <p:cNvPr id="6" name="Title 7">
            <a:extLst>
              <a:ext uri="{FF2B5EF4-FFF2-40B4-BE49-F238E27FC236}">
                <a16:creationId xmlns:a16="http://schemas.microsoft.com/office/drawing/2014/main" id="{20D7625B-3CFD-1D5A-0D7A-5975E93A7992}"/>
              </a:ext>
            </a:extLst>
          </p:cNvPr>
          <p:cNvSpPr txBox="1">
            <a:spLocks/>
          </p:cNvSpPr>
          <p:nvPr/>
        </p:nvSpPr>
        <p:spPr>
          <a:xfrm>
            <a:off x="517889" y="4883544"/>
            <a:ext cx="3876086" cy="15569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i="0" kern="1200">
                <a:solidFill>
                  <a:schemeClr val="tx1"/>
                </a:solidFill>
                <a:latin typeface="Montserrat" panose="02000505000000020004" pitchFamily="2" charset="77"/>
                <a:ea typeface="+mj-ea"/>
                <a:cs typeface="+mj-cs"/>
              </a:defRPr>
            </a:lvl1pPr>
          </a:lstStyle>
          <a:p>
            <a:r>
              <a:rPr lang="en-US" sz="4800">
                <a:latin typeface="Montserrat" panose="00000500000000000000" pitchFamily="2" charset="0"/>
              </a:rPr>
              <a:t>Essential Trace Elements</a:t>
            </a:r>
            <a:endParaRPr lang="en-US" sz="4800" dirty="0">
              <a:latin typeface="Montserrat" panose="00000500000000000000" pitchFamily="2" charset="0"/>
            </a:endParaRPr>
          </a:p>
        </p:txBody>
      </p:sp>
    </p:spTree>
    <p:extLst>
      <p:ext uri="{BB962C8B-B14F-4D97-AF65-F5344CB8AC3E}">
        <p14:creationId xmlns:p14="http://schemas.microsoft.com/office/powerpoint/2010/main" val="2056722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rot="5400000">
            <a:off x="5667377" y="-3982640"/>
            <a:ext cx="857250" cy="9144001"/>
          </a:xfrm>
          <a:prstGeom prst="rect">
            <a:avLst/>
          </a:prstGeom>
          <a:solidFill>
            <a:srgbClr val="333333"/>
          </a:solidFill>
          <a:ln w="9525" algn="in">
            <a:solidFill>
              <a:srgbClr val="333333"/>
            </a:solidFill>
            <a:miter lim="800000"/>
            <a:headEnd/>
            <a:tailEnd/>
          </a:ln>
          <a:effectLst/>
        </p:spPr>
        <p:txBody>
          <a:bodyPr vert="horz" wrap="square" lIns="25718" tIns="25718" rIns="25718" bIns="25718" numCol="1" anchor="t" anchorCtr="0" compatLnSpc="1">
            <a:prstTxWarp prst="textNoShape">
              <a:avLst/>
            </a:prstTxWarp>
          </a:bodyPr>
          <a:lstStyle/>
          <a:p>
            <a:endParaRPr lang="en-US" sz="1266"/>
          </a:p>
        </p:txBody>
      </p:sp>
      <p:sp>
        <p:nvSpPr>
          <p:cNvPr id="9" name="Shape 84"/>
          <p:cNvSpPr/>
          <p:nvPr/>
        </p:nvSpPr>
        <p:spPr>
          <a:xfrm>
            <a:off x="3278180" y="361587"/>
            <a:ext cx="4833119"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2531" dirty="0"/>
              <a:t>7 Signs There is a Hormone Problem</a:t>
            </a:r>
            <a:endParaRPr sz="2531" dirty="0"/>
          </a:p>
        </p:txBody>
      </p:sp>
      <p:sp>
        <p:nvSpPr>
          <p:cNvPr id="4" name="Title 3">
            <a:extLst>
              <a:ext uri="{FF2B5EF4-FFF2-40B4-BE49-F238E27FC236}">
                <a16:creationId xmlns:a16="http://schemas.microsoft.com/office/drawing/2014/main" id="{DC96F50E-F68D-982B-E6FB-2EA99D9B2A21}"/>
              </a:ext>
            </a:extLst>
          </p:cNvPr>
          <p:cNvSpPr>
            <a:spLocks noGrp="1"/>
          </p:cNvSpPr>
          <p:nvPr>
            <p:ph type="ctrTitle"/>
          </p:nvPr>
        </p:nvSpPr>
        <p:spPr>
          <a:xfrm>
            <a:off x="285369" y="4745756"/>
            <a:ext cx="6437550" cy="1917448"/>
          </a:xfrm>
        </p:spPr>
        <p:txBody>
          <a:bodyPr>
            <a:normAutofit/>
          </a:bodyPr>
          <a:lstStyle/>
          <a:p>
            <a:r>
              <a:rPr lang="en-US" sz="6000" dirty="0"/>
              <a:t>Essential Trace Elements</a:t>
            </a:r>
            <a:endParaRPr lang="en-US" dirty="0"/>
          </a:p>
        </p:txBody>
      </p:sp>
      <p:sp>
        <p:nvSpPr>
          <p:cNvPr id="14" name="Content Placeholder 10">
            <a:extLst>
              <a:ext uri="{FF2B5EF4-FFF2-40B4-BE49-F238E27FC236}">
                <a16:creationId xmlns:a16="http://schemas.microsoft.com/office/drawing/2014/main" id="{23FFDEA8-5BC5-8DFD-0C3A-ACCB616656DD}"/>
              </a:ext>
            </a:extLst>
          </p:cNvPr>
          <p:cNvSpPr txBox="1">
            <a:spLocks/>
          </p:cNvSpPr>
          <p:nvPr/>
        </p:nvSpPr>
        <p:spPr>
          <a:xfrm>
            <a:off x="488372" y="2123168"/>
            <a:ext cx="11211791" cy="3165135"/>
          </a:xfrm>
          <a:prstGeom prst="rect">
            <a:avLst/>
          </a:prstGeom>
        </p:spPr>
        <p:txBody>
          <a:bodyPr>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410751" latinLnBrk="1" hangingPunct="0"/>
            <a:r>
              <a:rPr lang="en-US" dirty="0">
                <a:solidFill>
                  <a:schemeClr val="bg1"/>
                </a:solidFill>
                <a:latin typeface="Avenir"/>
                <a:sym typeface="Helvetica Light"/>
              </a:rPr>
              <a:t>Did you know that </a:t>
            </a:r>
            <a:r>
              <a:rPr lang="en-US" dirty="0">
                <a:solidFill>
                  <a:schemeClr val="bg1"/>
                </a:solidFill>
                <a:latin typeface="Avenir"/>
              </a:rPr>
              <a:t>v</a:t>
            </a:r>
            <a:r>
              <a:rPr lang="en-US" dirty="0">
                <a:solidFill>
                  <a:schemeClr val="bg1"/>
                </a:solidFill>
                <a:latin typeface="Avenir"/>
                <a:sym typeface="Helvetica Light"/>
              </a:rPr>
              <a:t>itamins could not exist without </a:t>
            </a:r>
            <a:r>
              <a:rPr lang="en-US" dirty="0">
                <a:solidFill>
                  <a:schemeClr val="bg1"/>
                </a:solidFill>
                <a:latin typeface="Avenir"/>
              </a:rPr>
              <a:t>trace minerals!</a:t>
            </a:r>
          </a:p>
          <a:p>
            <a:pPr defTabSz="410751" latinLnBrk="1" hangingPunct="0"/>
            <a:r>
              <a:rPr lang="en-US" dirty="0">
                <a:solidFill>
                  <a:schemeClr val="bg1"/>
                </a:solidFill>
                <a:latin typeface="Avenir"/>
              </a:rPr>
              <a:t>If we do not absorb the minerals we ingest, then they do not access most of our cells.</a:t>
            </a:r>
          </a:p>
          <a:p>
            <a:pPr defTabSz="410751" latinLnBrk="1" hangingPunct="0"/>
            <a:r>
              <a:rPr lang="en-US" dirty="0">
                <a:solidFill>
                  <a:schemeClr val="bg1"/>
                </a:solidFill>
                <a:latin typeface="Avenir"/>
              </a:rPr>
              <a:t>Malabsorption of trace minerals results in disease and a body that functions at a reduced capacity.</a:t>
            </a:r>
          </a:p>
          <a:p>
            <a:pPr defTabSz="410751" latinLnBrk="1" hangingPunct="0"/>
            <a:r>
              <a:rPr lang="en-US" dirty="0">
                <a:solidFill>
                  <a:schemeClr val="bg1"/>
                </a:solidFill>
                <a:latin typeface="Avenir"/>
              </a:rPr>
              <a:t>It is important to opt for trace minerals in an absorbable form that offer a good availability such as plant-based trace minerals so that the body can benefit.</a:t>
            </a:r>
          </a:p>
          <a:p>
            <a:pPr algn="l"/>
            <a:r>
              <a:rPr lang="en-US" dirty="0">
                <a:solidFill>
                  <a:schemeClr val="bg1"/>
                </a:solidFill>
                <a:latin typeface="Avenir"/>
              </a:rPr>
              <a:t>Indium is the 49</a:t>
            </a:r>
            <a:r>
              <a:rPr lang="en-US" baseline="30000" dirty="0">
                <a:solidFill>
                  <a:schemeClr val="bg1"/>
                </a:solidFill>
                <a:latin typeface="Avenir"/>
              </a:rPr>
              <a:t>th</a:t>
            </a:r>
            <a:r>
              <a:rPr lang="en-US" dirty="0">
                <a:solidFill>
                  <a:schemeClr val="bg1"/>
                </a:solidFill>
                <a:latin typeface="Avenir"/>
              </a:rPr>
              <a:t> element on the periodic table. How does this play a role in our bodies?</a:t>
            </a:r>
          </a:p>
          <a:p>
            <a:pPr defTabSz="410751" latinLnBrk="1" hangingPunct="0"/>
            <a:endParaRPr lang="en-US" dirty="0">
              <a:solidFill>
                <a:schemeClr val="bg1"/>
              </a:solidFill>
              <a:latin typeface="Avenir"/>
              <a:sym typeface="Helvetica Light"/>
            </a:endParaRPr>
          </a:p>
        </p:txBody>
      </p:sp>
      <p:pic>
        <p:nvPicPr>
          <p:cNvPr id="2" name="Picture 2" descr="T:\MARKETING\GRAPHICS\Pictures\Indium header.jpg">
            <a:extLst>
              <a:ext uri="{FF2B5EF4-FFF2-40B4-BE49-F238E27FC236}">
                <a16:creationId xmlns:a16="http://schemas.microsoft.com/office/drawing/2014/main" id="{C0D390BC-7B20-C5D4-D40B-8F418DF4304D}"/>
              </a:ext>
            </a:extLst>
          </p:cNvPr>
          <p:cNvPicPr>
            <a:picLocks noChangeAspect="1" noChangeArrowheads="1"/>
          </p:cNvPicPr>
          <p:nvPr/>
        </p:nvPicPr>
        <p:blipFill>
          <a:blip r:embed="rId3" cstate="print"/>
          <a:srcRect/>
          <a:stretch>
            <a:fillRect/>
          </a:stretch>
        </p:blipFill>
        <p:spPr bwMode="auto">
          <a:xfrm>
            <a:off x="-47832" y="4869"/>
            <a:ext cx="12265841" cy="1917447"/>
          </a:xfrm>
          <a:prstGeom prst="rect">
            <a:avLst/>
          </a:prstGeom>
          <a:noFill/>
        </p:spPr>
      </p:pic>
    </p:spTree>
    <p:extLst>
      <p:ext uri="{BB962C8B-B14F-4D97-AF65-F5344CB8AC3E}">
        <p14:creationId xmlns:p14="http://schemas.microsoft.com/office/powerpoint/2010/main" val="33538615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9BFC-1337-C24B-89C5-6AEFFB79F069}"/>
              </a:ext>
            </a:extLst>
          </p:cNvPr>
          <p:cNvSpPr>
            <a:spLocks noGrp="1"/>
          </p:cNvSpPr>
          <p:nvPr>
            <p:ph type="title"/>
          </p:nvPr>
        </p:nvSpPr>
        <p:spPr/>
        <p:txBody>
          <a:bodyPr/>
          <a:lstStyle/>
          <a:p>
            <a:endParaRPr lang="en-US"/>
          </a:p>
        </p:txBody>
      </p:sp>
      <p:pic>
        <p:nvPicPr>
          <p:cNvPr id="5" name="Content Placeholder 4" descr="A picture containing outdoor, person, person, flower&#10;&#10;Description automatically generated">
            <a:extLst>
              <a:ext uri="{FF2B5EF4-FFF2-40B4-BE49-F238E27FC236}">
                <a16:creationId xmlns:a16="http://schemas.microsoft.com/office/drawing/2014/main" id="{A2280FF8-8558-9E4A-AB20-FB1634974F0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6731" b="11959"/>
          <a:stretch/>
        </p:blipFill>
        <p:spPr>
          <a:xfrm>
            <a:off x="0" y="0"/>
            <a:ext cx="12192000" cy="4973444"/>
          </a:xfrm>
        </p:spPr>
      </p:pic>
      <p:sp>
        <p:nvSpPr>
          <p:cNvPr id="4" name="Rectangle 3">
            <a:extLst>
              <a:ext uri="{FF2B5EF4-FFF2-40B4-BE49-F238E27FC236}">
                <a16:creationId xmlns:a16="http://schemas.microsoft.com/office/drawing/2014/main" id="{6FA5D59A-3D19-B94D-8278-8B4CE18A4BC3}"/>
              </a:ext>
            </a:extLst>
          </p:cNvPr>
          <p:cNvSpPr/>
          <p:nvPr/>
        </p:nvSpPr>
        <p:spPr>
          <a:xfrm>
            <a:off x="0" y="0"/>
            <a:ext cx="3044283"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6" name="Oval 15">
            <a:extLst>
              <a:ext uri="{FF2B5EF4-FFF2-40B4-BE49-F238E27FC236}">
                <a16:creationId xmlns:a16="http://schemas.microsoft.com/office/drawing/2014/main" id="{856EFB95-67F8-9F4A-B7FD-20414609963D}"/>
              </a:ext>
            </a:extLst>
          </p:cNvPr>
          <p:cNvSpPr/>
          <p:nvPr/>
        </p:nvSpPr>
        <p:spPr>
          <a:xfrm>
            <a:off x="871000" y="3598084"/>
            <a:ext cx="2779800" cy="2773021"/>
          </a:xfrm>
          <a:prstGeom prst="ellipse">
            <a:avLst/>
          </a:prstGeom>
          <a:solidFill>
            <a:srgbClr val="502C1E"/>
          </a:solidFill>
          <a:ln w="101600">
            <a:solidFill>
              <a:srgbClr val="7A9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SteakAndCheese Slab" pitchFamily="2" charset="77"/>
                <a:ea typeface="Gotham-Medium" charset="0"/>
                <a:cs typeface="Arial" panose="020B0604020202020204" pitchFamily="34" charset="0"/>
              </a:rPr>
              <a:t>Started </a:t>
            </a:r>
            <a:br>
              <a:rPr lang="en-US" sz="2200" dirty="0">
                <a:solidFill>
                  <a:schemeClr val="bg1"/>
                </a:solidFill>
                <a:latin typeface="SteakAndCheese Slab" pitchFamily="2" charset="77"/>
                <a:ea typeface="Gotham-Medium" charset="0"/>
                <a:cs typeface="Arial" panose="020B0604020202020204" pitchFamily="34" charset="0"/>
              </a:rPr>
            </a:br>
            <a:r>
              <a:rPr lang="en-US" sz="2200" dirty="0">
                <a:solidFill>
                  <a:schemeClr val="bg1"/>
                </a:solidFill>
                <a:latin typeface="SteakAndCheese Slab" pitchFamily="2" charset="77"/>
                <a:ea typeface="Gotham-Medium" charset="0"/>
                <a:cs typeface="Arial" panose="020B0604020202020204" pitchFamily="34" charset="0"/>
              </a:rPr>
              <a:t>to Save </a:t>
            </a:r>
            <a:br>
              <a:rPr lang="en-US" sz="2200" dirty="0">
                <a:solidFill>
                  <a:schemeClr val="bg1"/>
                </a:solidFill>
                <a:latin typeface="SteakAndCheese Slab" pitchFamily="2" charset="77"/>
                <a:ea typeface="Gotham-Medium" charset="0"/>
                <a:cs typeface="Arial" panose="020B0604020202020204" pitchFamily="34" charset="0"/>
              </a:rPr>
            </a:br>
            <a:r>
              <a:rPr lang="en-US" sz="2200" dirty="0">
                <a:solidFill>
                  <a:schemeClr val="bg1"/>
                </a:solidFill>
                <a:latin typeface="SteakAndCheese Slab" pitchFamily="2" charset="77"/>
                <a:ea typeface="Gotham-Medium" charset="0"/>
                <a:cs typeface="Arial" panose="020B0604020202020204" pitchFamily="34" charset="0"/>
              </a:rPr>
              <a:t>One Life</a:t>
            </a:r>
          </a:p>
        </p:txBody>
      </p:sp>
      <p:sp>
        <p:nvSpPr>
          <p:cNvPr id="17" name="Oval 16">
            <a:extLst>
              <a:ext uri="{FF2B5EF4-FFF2-40B4-BE49-F238E27FC236}">
                <a16:creationId xmlns:a16="http://schemas.microsoft.com/office/drawing/2014/main" id="{8D29B0E8-16A3-D94D-91DB-8A76FB12C5E8}"/>
              </a:ext>
            </a:extLst>
          </p:cNvPr>
          <p:cNvSpPr/>
          <p:nvPr/>
        </p:nvSpPr>
        <p:spPr>
          <a:xfrm>
            <a:off x="4722500" y="3598084"/>
            <a:ext cx="2779800" cy="2773021"/>
          </a:xfrm>
          <a:prstGeom prst="ellipse">
            <a:avLst/>
          </a:prstGeom>
          <a:solidFill>
            <a:srgbClr val="502C1E"/>
          </a:solidFill>
          <a:ln w="101600">
            <a:solidFill>
              <a:srgbClr val="7A9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SteakAndCheese Slab" pitchFamily="2" charset="77"/>
                <a:ea typeface="Gotham-Medium" charset="0"/>
                <a:cs typeface="Arial" panose="020B0604020202020204" pitchFamily="34" charset="0"/>
              </a:rPr>
              <a:t>25 Years of Experience</a:t>
            </a:r>
          </a:p>
        </p:txBody>
      </p:sp>
      <p:sp>
        <p:nvSpPr>
          <p:cNvPr id="18" name="Oval 17">
            <a:extLst>
              <a:ext uri="{FF2B5EF4-FFF2-40B4-BE49-F238E27FC236}">
                <a16:creationId xmlns:a16="http://schemas.microsoft.com/office/drawing/2014/main" id="{6F837657-8A5A-3C48-8CEE-78FE6ACF78AB}"/>
              </a:ext>
            </a:extLst>
          </p:cNvPr>
          <p:cNvSpPr/>
          <p:nvPr/>
        </p:nvSpPr>
        <p:spPr>
          <a:xfrm>
            <a:off x="8574000" y="3598084"/>
            <a:ext cx="2779800" cy="2773021"/>
          </a:xfrm>
          <a:prstGeom prst="ellipse">
            <a:avLst/>
          </a:prstGeom>
          <a:solidFill>
            <a:srgbClr val="502C1E"/>
          </a:solidFill>
          <a:ln w="101600">
            <a:solidFill>
              <a:srgbClr val="7A9A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bg1"/>
                </a:solidFill>
                <a:latin typeface="SteakAndCheese Slab" pitchFamily="2" charset="77"/>
                <a:ea typeface="Gotham-Medium" charset="0"/>
                <a:cs typeface="Arial" panose="020B0604020202020204" pitchFamily="34" charset="0"/>
              </a:rPr>
              <a:t>Family Owned &amp; Operated</a:t>
            </a:r>
          </a:p>
        </p:txBody>
      </p:sp>
      <p:sp>
        <p:nvSpPr>
          <p:cNvPr id="22" name="Title 1">
            <a:extLst>
              <a:ext uri="{FF2B5EF4-FFF2-40B4-BE49-F238E27FC236}">
                <a16:creationId xmlns:a16="http://schemas.microsoft.com/office/drawing/2014/main" id="{AC69255B-4A43-C249-BA0D-62AE16AF4E5E}"/>
              </a:ext>
            </a:extLst>
          </p:cNvPr>
          <p:cNvSpPr txBox="1">
            <a:spLocks/>
          </p:cNvSpPr>
          <p:nvPr/>
        </p:nvSpPr>
        <p:spPr>
          <a:xfrm>
            <a:off x="364694" y="219442"/>
            <a:ext cx="2679590" cy="566860"/>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bg1"/>
                </a:solidFill>
                <a:latin typeface="Gotham Rounded Book" pitchFamily="50" charset="0"/>
                <a:ea typeface="+mj-ea"/>
                <a:cs typeface="+mj-cs"/>
              </a:defRPr>
            </a:lvl1pPr>
          </a:lstStyle>
          <a:p>
            <a:r>
              <a:rPr lang="en-US" dirty="0">
                <a:latin typeface="SteakAndCheese Brush" pitchFamily="2" charset="77"/>
                <a:ea typeface="Gotham-Light" charset="0"/>
                <a:cs typeface="Arial" panose="020B0604020202020204" pitchFamily="34" charset="0"/>
              </a:rPr>
              <a:t>Our History</a:t>
            </a:r>
          </a:p>
        </p:txBody>
      </p:sp>
    </p:spTree>
    <p:extLst>
      <p:ext uri="{BB962C8B-B14F-4D97-AF65-F5344CB8AC3E}">
        <p14:creationId xmlns:p14="http://schemas.microsoft.com/office/powerpoint/2010/main" val="756091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laying, grass, person, child&#10;&#10;Description automatically generated">
            <a:extLst>
              <a:ext uri="{FF2B5EF4-FFF2-40B4-BE49-F238E27FC236}">
                <a16:creationId xmlns:a16="http://schemas.microsoft.com/office/drawing/2014/main" id="{20D53A0C-BD5D-2B42-855A-0C4E5291498D}"/>
              </a:ext>
            </a:extLst>
          </p:cNvPr>
          <p:cNvPicPr>
            <a:picLocks noChangeAspect="1"/>
          </p:cNvPicPr>
          <p:nvPr/>
        </p:nvPicPr>
        <p:blipFill rotWithShape="1">
          <a:blip r:embed="rId3">
            <a:extLst>
              <a:ext uri="{28A0092B-C50C-407E-A947-70E740481C1C}">
                <a14:useLocalDpi xmlns:a14="http://schemas.microsoft.com/office/drawing/2010/main" val="0"/>
              </a:ext>
            </a:extLst>
          </a:blip>
          <a:srcRect t="-1" r="25770" b="37368"/>
          <a:stretch/>
        </p:blipFill>
        <p:spPr>
          <a:xfrm>
            <a:off x="-1" y="1"/>
            <a:ext cx="12191999" cy="6858000"/>
          </a:xfrm>
          <a:prstGeom prst="rect">
            <a:avLst/>
          </a:prstGeom>
        </p:spPr>
      </p:pic>
      <p:sp>
        <p:nvSpPr>
          <p:cNvPr id="11" name="Rectangle 10"/>
          <p:cNvSpPr/>
          <p:nvPr/>
        </p:nvSpPr>
        <p:spPr>
          <a:xfrm>
            <a:off x="1" y="0"/>
            <a:ext cx="3166946"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Arial" panose="020B0604020202020204" pitchFamily="34" charset="0"/>
            </a:endParaRPr>
          </a:p>
        </p:txBody>
      </p:sp>
      <p:sp>
        <p:nvSpPr>
          <p:cNvPr id="2" name="Title 1">
            <a:extLst>
              <a:ext uri="{FF2B5EF4-FFF2-40B4-BE49-F238E27FC236}">
                <a16:creationId xmlns:a16="http://schemas.microsoft.com/office/drawing/2014/main" id="{5406D3EA-53F3-4994-8361-D4F15322FFE6}"/>
              </a:ext>
            </a:extLst>
          </p:cNvPr>
          <p:cNvSpPr>
            <a:spLocks noGrp="1"/>
          </p:cNvSpPr>
          <p:nvPr>
            <p:ph type="title"/>
          </p:nvPr>
        </p:nvSpPr>
        <p:spPr>
          <a:xfrm>
            <a:off x="351692" y="174838"/>
            <a:ext cx="2815255" cy="566860"/>
          </a:xfrm>
        </p:spPr>
        <p:txBody>
          <a:bodyPr>
            <a:normAutofit fontScale="90000"/>
          </a:bodyPr>
          <a:lstStyle/>
          <a:p>
            <a:r>
              <a:rPr lang="en-US" dirty="0">
                <a:latin typeface="SteakAndCheese Brush" pitchFamily="2" charset="77"/>
                <a:ea typeface="Gotham-Light" charset="0"/>
                <a:cs typeface="Arial" panose="020B0604020202020204" pitchFamily="34" charset="0"/>
              </a:rPr>
              <a:t>Why Now?</a:t>
            </a:r>
          </a:p>
        </p:txBody>
      </p:sp>
      <p:sp>
        <p:nvSpPr>
          <p:cNvPr id="14" name="TextBox 13">
            <a:extLst>
              <a:ext uri="{FF2B5EF4-FFF2-40B4-BE49-F238E27FC236}">
                <a16:creationId xmlns:a16="http://schemas.microsoft.com/office/drawing/2014/main" id="{A76DC003-DADE-4429-B031-BE6000E9A756}"/>
              </a:ext>
            </a:extLst>
          </p:cNvPr>
          <p:cNvSpPr txBox="1"/>
          <p:nvPr/>
        </p:nvSpPr>
        <p:spPr>
          <a:xfrm>
            <a:off x="351692" y="1286009"/>
            <a:ext cx="7877908" cy="2246769"/>
          </a:xfrm>
          <a:prstGeom prst="rect">
            <a:avLst/>
          </a:prstGeom>
          <a:noFill/>
        </p:spPr>
        <p:txBody>
          <a:bodyPr wrap="square" rtlCol="0">
            <a:spAutoFit/>
          </a:bodyPr>
          <a:lstStyle/>
          <a:p>
            <a:r>
              <a:rPr lang="en-US" sz="2800" dirty="0">
                <a:latin typeface="SteakAndCheese Slab" pitchFamily="2" charset="77"/>
                <a:cs typeface="Arial" panose="020B0604020202020204" pitchFamily="34" charset="0"/>
              </a:rPr>
              <a:t>Previously customers found us when they were 50+. On the current environment we  have younger customers and customers of all ages being proactive to care for their health/immune system</a:t>
            </a:r>
            <a:endParaRPr lang="en-US" sz="2800" dirty="0">
              <a:latin typeface="SteakAndCheese Slab" pitchFamily="2" charset="77"/>
              <a:ea typeface="Gotham-Medium" charset="0"/>
              <a:cs typeface="Arial" panose="020B0604020202020204" pitchFamily="34" charset="0"/>
            </a:endParaRPr>
          </a:p>
        </p:txBody>
      </p:sp>
    </p:spTree>
    <p:extLst>
      <p:ext uri="{BB962C8B-B14F-4D97-AF65-F5344CB8AC3E}">
        <p14:creationId xmlns:p14="http://schemas.microsoft.com/office/powerpoint/2010/main" val="8410984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5737513" y="3471994"/>
            <a:ext cx="8566628" cy="54113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l"/>
            <a:endParaRPr lang="en-US" sz="1969"/>
          </a:p>
        </p:txBody>
      </p:sp>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a:p>
        </p:txBody>
      </p:sp>
      <p:graphicFrame>
        <p:nvGraphicFramePr>
          <p:cNvPr id="110" name="Content Placeholder 4">
            <a:extLst>
              <a:ext uri="{FF2B5EF4-FFF2-40B4-BE49-F238E27FC236}">
                <a16:creationId xmlns:a16="http://schemas.microsoft.com/office/drawing/2014/main" id="{A3E301F4-B95C-AFD0-FA03-20C201B4F5D8}"/>
              </a:ext>
            </a:extLst>
          </p:cNvPr>
          <p:cNvGraphicFramePr>
            <a:graphicFrameLocks noGrp="1"/>
          </p:cNvGraphicFramePr>
          <p:nvPr>
            <p:ph idx="1"/>
            <p:extLst>
              <p:ext uri="{D42A27DB-BD31-4B8C-83A1-F6EECF244321}">
                <p14:modId xmlns:p14="http://schemas.microsoft.com/office/powerpoint/2010/main" val="2991430524"/>
              </p:ext>
            </p:extLst>
          </p:nvPr>
        </p:nvGraphicFramePr>
        <p:xfrm>
          <a:off x="296882" y="720258"/>
          <a:ext cx="6863506" cy="5503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36D1B7DC-C278-6326-EA95-757F75C1EA44}"/>
              </a:ext>
            </a:extLst>
          </p:cNvPr>
          <p:cNvSpPr>
            <a:spLocks noGrp="1"/>
          </p:cNvSpPr>
          <p:nvPr>
            <p:ph idx="13"/>
          </p:nvPr>
        </p:nvSpPr>
        <p:spPr>
          <a:xfrm>
            <a:off x="6365917" y="1465653"/>
            <a:ext cx="5160818" cy="1943118"/>
          </a:xfrm>
        </p:spPr>
        <p:txBody>
          <a:bodyPr>
            <a:normAutofit/>
          </a:bodyPr>
          <a:lstStyle/>
          <a:p>
            <a:pPr algn="l"/>
            <a:r>
              <a:rPr lang="en-US" sz="2000" dirty="0">
                <a:latin typeface="Avenir"/>
              </a:rPr>
              <a:t>Dr. Schroeder in 1971 found that after maturity, females without indium added 20% of their weight on as fat, while those supplementing with indium added on no fat at all. In many cases, people have lost weight due to enhanced energy.</a:t>
            </a:r>
          </a:p>
        </p:txBody>
      </p:sp>
      <p:sp>
        <p:nvSpPr>
          <p:cNvPr id="4" name="Title 3">
            <a:extLst>
              <a:ext uri="{FF2B5EF4-FFF2-40B4-BE49-F238E27FC236}">
                <a16:creationId xmlns:a16="http://schemas.microsoft.com/office/drawing/2014/main" id="{43CF2CF4-94EA-799E-BF9E-3020C4F3EDC0}"/>
              </a:ext>
            </a:extLst>
          </p:cNvPr>
          <p:cNvSpPr>
            <a:spLocks noGrp="1"/>
          </p:cNvSpPr>
          <p:nvPr>
            <p:ph type="title"/>
          </p:nvPr>
        </p:nvSpPr>
        <p:spPr>
          <a:xfrm>
            <a:off x="6196063" y="375575"/>
            <a:ext cx="5206227" cy="1325563"/>
          </a:xfrm>
        </p:spPr>
        <p:txBody>
          <a:bodyPr/>
          <a:lstStyle/>
          <a:p>
            <a:pPr algn="ctr"/>
            <a:r>
              <a:rPr lang="en-US" dirty="0"/>
              <a:t>Indium Research</a:t>
            </a:r>
          </a:p>
        </p:txBody>
      </p:sp>
      <p:sp>
        <p:nvSpPr>
          <p:cNvPr id="7" name="Content Placeholder 5">
            <a:extLst>
              <a:ext uri="{FF2B5EF4-FFF2-40B4-BE49-F238E27FC236}">
                <a16:creationId xmlns:a16="http://schemas.microsoft.com/office/drawing/2014/main" id="{27645C31-8708-07B4-3E9D-43FD8516BF31}"/>
              </a:ext>
            </a:extLst>
          </p:cNvPr>
          <p:cNvSpPr txBox="1">
            <a:spLocks/>
          </p:cNvSpPr>
          <p:nvPr/>
        </p:nvSpPr>
        <p:spPr>
          <a:xfrm>
            <a:off x="6847353" y="3182607"/>
            <a:ext cx="5160818" cy="194311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4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latin typeface="Avenir"/>
            </a:endParaRPr>
          </a:p>
          <a:p>
            <a:r>
              <a:rPr lang="en-US" sz="2000" dirty="0">
                <a:latin typeface="Avenir"/>
              </a:rPr>
              <a:t>For Male, indium helps maintain the muscle mass normally lost due to age-related declines in growth hormone; increased libido and better moods.</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Image result for thyroid"/>
          <p:cNvPicPr>
            <a:picLocks noChangeAspect="1" noChangeArrowheads="1"/>
          </p:cNvPicPr>
          <p:nvPr/>
        </p:nvPicPr>
        <p:blipFill>
          <a:blip r:embed="rId3" cstate="print"/>
          <a:srcRect/>
          <a:stretch>
            <a:fillRect/>
          </a:stretch>
        </p:blipFill>
        <p:spPr bwMode="auto">
          <a:xfrm>
            <a:off x="-10394" y="-3714"/>
            <a:ext cx="12198597" cy="6861713"/>
          </a:xfrm>
          <a:prstGeom prst="rect">
            <a:avLst/>
          </a:prstGeom>
          <a:noFill/>
        </p:spPr>
      </p:pic>
      <p:sp>
        <p:nvSpPr>
          <p:cNvPr id="108" name="Shape 108"/>
          <p:cNvSpPr/>
          <p:nvPr/>
        </p:nvSpPr>
        <p:spPr>
          <a:xfrm>
            <a:off x="6059910" y="1701138"/>
            <a:ext cx="72200" cy="46160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lvl1pPr>
          </a:lstStyle>
          <a:p>
            <a:pPr lvl="0">
              <a:defRPr sz="1800" b="0"/>
            </a:pPr>
            <a:endParaRPr sz="2531" dirty="0"/>
          </a:p>
        </p:txBody>
      </p:sp>
      <p:sp>
        <p:nvSpPr>
          <p:cNvPr id="3" name="Title 3">
            <a:extLst>
              <a:ext uri="{FF2B5EF4-FFF2-40B4-BE49-F238E27FC236}">
                <a16:creationId xmlns:a16="http://schemas.microsoft.com/office/drawing/2014/main" id="{BF08FCA1-FE15-651F-F339-7D73DA906863}"/>
              </a:ext>
            </a:extLst>
          </p:cNvPr>
          <p:cNvSpPr>
            <a:spLocks noGrp="1"/>
          </p:cNvSpPr>
          <p:nvPr>
            <p:ph type="title"/>
          </p:nvPr>
        </p:nvSpPr>
        <p:spPr>
          <a:xfrm>
            <a:off x="3456796" y="568530"/>
            <a:ext cx="5206227" cy="1325563"/>
          </a:xfrm>
        </p:spPr>
        <p:txBody>
          <a:bodyPr>
            <a:normAutofit fontScale="90000"/>
          </a:bodyPr>
          <a:lstStyle/>
          <a:p>
            <a:pPr algn="ctr"/>
            <a:r>
              <a:rPr lang="en-US" dirty="0"/>
              <a:t>Indium = Absorption = Thyroid Function</a:t>
            </a:r>
          </a:p>
        </p:txBody>
      </p:sp>
      <p:sp>
        <p:nvSpPr>
          <p:cNvPr id="4" name="TextBox 3">
            <a:extLst>
              <a:ext uri="{FF2B5EF4-FFF2-40B4-BE49-F238E27FC236}">
                <a16:creationId xmlns:a16="http://schemas.microsoft.com/office/drawing/2014/main" id="{5310BECD-C597-2F11-5F17-F31E426BCECD}"/>
              </a:ext>
            </a:extLst>
          </p:cNvPr>
          <p:cNvSpPr txBox="1"/>
          <p:nvPr/>
        </p:nvSpPr>
        <p:spPr>
          <a:xfrm>
            <a:off x="1216942" y="6089415"/>
            <a:ext cx="9830335" cy="400110"/>
          </a:xfrm>
          <a:prstGeom prst="rect">
            <a:avLst/>
          </a:prstGeom>
          <a:noFill/>
        </p:spPr>
        <p:txBody>
          <a:bodyPr wrap="square" rtlCol="0">
            <a:spAutoFit/>
          </a:bodyPr>
          <a:lstStyle/>
          <a:p>
            <a:r>
              <a:rPr lang="en-US" sz="2000" b="1" dirty="0">
                <a:latin typeface="Montserrat" panose="00000500000000000000" pitchFamily="2" charset="0"/>
              </a:rPr>
              <a:t>Women are 5 to 8 times more likely than men to have thyroid problems.</a:t>
            </a:r>
          </a:p>
        </p:txBody>
      </p:sp>
      <p:sp>
        <p:nvSpPr>
          <p:cNvPr id="5" name="TextBox 4">
            <a:extLst>
              <a:ext uri="{FF2B5EF4-FFF2-40B4-BE49-F238E27FC236}">
                <a16:creationId xmlns:a16="http://schemas.microsoft.com/office/drawing/2014/main" id="{6356CA15-3520-1767-F757-6F57308F9A31}"/>
              </a:ext>
            </a:extLst>
          </p:cNvPr>
          <p:cNvSpPr txBox="1"/>
          <p:nvPr/>
        </p:nvSpPr>
        <p:spPr>
          <a:xfrm>
            <a:off x="9037958" y="1688204"/>
            <a:ext cx="3024291" cy="3477875"/>
          </a:xfrm>
          <a:prstGeom prst="rect">
            <a:avLst/>
          </a:prstGeom>
          <a:noFill/>
        </p:spPr>
        <p:txBody>
          <a:bodyPr wrap="square" rtlCol="0">
            <a:spAutoFit/>
          </a:bodyPr>
          <a:lstStyle/>
          <a:p>
            <a:r>
              <a:rPr lang="en-US" sz="2000" dirty="0">
                <a:latin typeface="Avenir"/>
              </a:rPr>
              <a:t>1 in 8 will develop a thyroid disorder.</a:t>
            </a:r>
          </a:p>
          <a:p>
            <a:endParaRPr lang="en-US" sz="2000" dirty="0">
              <a:latin typeface="Avenir"/>
            </a:endParaRPr>
          </a:p>
          <a:p>
            <a:r>
              <a:rPr lang="en-US" sz="2000" dirty="0">
                <a:latin typeface="Avenir"/>
              </a:rPr>
              <a:t>The causes of thyroid problems are largely unknown.</a:t>
            </a:r>
          </a:p>
          <a:p>
            <a:endParaRPr lang="en-US" sz="2000" dirty="0">
              <a:latin typeface="Avenir"/>
            </a:endParaRPr>
          </a:p>
          <a:p>
            <a:r>
              <a:rPr lang="en-US" sz="2000" dirty="0">
                <a:latin typeface="Avenir"/>
              </a:rPr>
              <a:t>The thyroid produces hormones that influence every cell, tissue and organ in the body.</a:t>
            </a:r>
          </a:p>
        </p:txBody>
      </p:sp>
      <p:sp>
        <p:nvSpPr>
          <p:cNvPr id="6" name="TextBox 5">
            <a:extLst>
              <a:ext uri="{FF2B5EF4-FFF2-40B4-BE49-F238E27FC236}">
                <a16:creationId xmlns:a16="http://schemas.microsoft.com/office/drawing/2014/main" id="{8BDD1966-C18E-8633-B4C1-1A88DE9865EE}"/>
              </a:ext>
            </a:extLst>
          </p:cNvPr>
          <p:cNvSpPr txBox="1"/>
          <p:nvPr/>
        </p:nvSpPr>
        <p:spPr>
          <a:xfrm>
            <a:off x="263237" y="1701138"/>
            <a:ext cx="3024291" cy="3170099"/>
          </a:xfrm>
          <a:prstGeom prst="rect">
            <a:avLst/>
          </a:prstGeom>
          <a:noFill/>
        </p:spPr>
        <p:txBody>
          <a:bodyPr wrap="square" rtlCol="0">
            <a:spAutoFit/>
          </a:bodyPr>
          <a:lstStyle/>
          <a:p>
            <a:r>
              <a:rPr lang="en-US" sz="2000" dirty="0">
                <a:latin typeface="Avenir"/>
              </a:rPr>
              <a:t>By allowing you body to absorb and utilize essential trace minerals.</a:t>
            </a:r>
          </a:p>
          <a:p>
            <a:endParaRPr lang="en-US" sz="2000" dirty="0">
              <a:latin typeface="Avenir"/>
            </a:endParaRPr>
          </a:p>
          <a:p>
            <a:r>
              <a:rPr lang="en-US" sz="2000" dirty="0">
                <a:latin typeface="Avenir"/>
              </a:rPr>
              <a:t>Your thyroid starts working like it once did.</a:t>
            </a:r>
          </a:p>
          <a:p>
            <a:endParaRPr lang="en-US" sz="2000" dirty="0">
              <a:latin typeface="Avenir"/>
            </a:endParaRPr>
          </a:p>
          <a:p>
            <a:r>
              <a:rPr lang="en-US" sz="2000" dirty="0">
                <a:latin typeface="Avenir"/>
              </a:rPr>
              <a:t>Up to 60% of those with thyroid issues are unaware of their condition.</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4F3FF4E-E619-B85F-45B0-A0B7C01DDA32}"/>
              </a:ext>
            </a:extLst>
          </p:cNvPr>
          <p:cNvSpPr/>
          <p:nvPr/>
        </p:nvSpPr>
        <p:spPr>
          <a:xfrm>
            <a:off x="6089904" y="0"/>
            <a:ext cx="6102096" cy="685799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AABB8A-4CAF-A89E-F1CA-FA6B87BD0C50}"/>
              </a:ext>
            </a:extLst>
          </p:cNvPr>
          <p:cNvSpPr>
            <a:spLocks noGrp="1"/>
          </p:cNvSpPr>
          <p:nvPr>
            <p:ph type="title"/>
          </p:nvPr>
        </p:nvSpPr>
        <p:spPr/>
        <p:txBody>
          <a:bodyPr/>
          <a:lstStyle/>
          <a:p>
            <a:r>
              <a:rPr lang="en-US" dirty="0"/>
              <a:t>Introduction</a:t>
            </a:r>
          </a:p>
        </p:txBody>
      </p:sp>
      <p:pic>
        <p:nvPicPr>
          <p:cNvPr id="5" name="Picture 2" descr="Image result for we want you">
            <a:extLst>
              <a:ext uri="{FF2B5EF4-FFF2-40B4-BE49-F238E27FC236}">
                <a16:creationId xmlns:a16="http://schemas.microsoft.com/office/drawing/2014/main" id="{FE82DE3C-7F71-C675-67F5-BD9F6BD0D4B9}"/>
              </a:ext>
            </a:extLst>
          </p:cNvPr>
          <p:cNvPicPr>
            <a:picLocks noChangeAspect="1" noChangeArrowheads="1"/>
          </p:cNvPicPr>
          <p:nvPr/>
        </p:nvPicPr>
        <p:blipFill>
          <a:blip r:embed="rId2" cstate="print"/>
          <a:srcRect/>
          <a:stretch>
            <a:fillRect/>
          </a:stretch>
        </p:blipFill>
        <p:spPr bwMode="auto">
          <a:xfrm>
            <a:off x="6798056" y="1648997"/>
            <a:ext cx="4829223" cy="3560004"/>
          </a:xfrm>
          <a:prstGeom prst="rect">
            <a:avLst/>
          </a:prstGeom>
          <a:noFill/>
        </p:spPr>
      </p:pic>
      <p:sp>
        <p:nvSpPr>
          <p:cNvPr id="11" name="Content Placeholder 10">
            <a:extLst>
              <a:ext uri="{FF2B5EF4-FFF2-40B4-BE49-F238E27FC236}">
                <a16:creationId xmlns:a16="http://schemas.microsoft.com/office/drawing/2014/main" id="{6CC09038-E2EF-7C1E-7B8E-818509838250}"/>
              </a:ext>
            </a:extLst>
          </p:cNvPr>
          <p:cNvSpPr>
            <a:spLocks noGrp="1"/>
          </p:cNvSpPr>
          <p:nvPr>
            <p:ph idx="1"/>
          </p:nvPr>
        </p:nvSpPr>
        <p:spPr/>
        <p:txBody>
          <a:bodyPr/>
          <a:lstStyle/>
          <a:p>
            <a:r>
              <a:rPr lang="en-US" dirty="0"/>
              <a:t>Why are you so important? </a:t>
            </a:r>
          </a:p>
          <a:p>
            <a:r>
              <a:rPr lang="en-US" dirty="0"/>
              <a:t>Why do people try something?</a:t>
            </a:r>
          </a:p>
        </p:txBody>
      </p:sp>
    </p:spTree>
    <p:extLst>
      <p:ext uri="{BB962C8B-B14F-4D97-AF65-F5344CB8AC3E}">
        <p14:creationId xmlns:p14="http://schemas.microsoft.com/office/powerpoint/2010/main" val="778263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688098-76AE-0846-9A2B-0454533B5E2D}"/>
              </a:ext>
            </a:extLst>
          </p:cNvPr>
          <p:cNvSpPr/>
          <p:nvPr/>
        </p:nvSpPr>
        <p:spPr>
          <a:xfrm>
            <a:off x="0" y="0"/>
            <a:ext cx="5861304"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itle 1">
            <a:extLst>
              <a:ext uri="{FF2B5EF4-FFF2-40B4-BE49-F238E27FC236}">
                <a16:creationId xmlns:a16="http://schemas.microsoft.com/office/drawing/2014/main" id="{48F23A95-576B-D147-B365-525D4E9B22E9}"/>
              </a:ext>
            </a:extLst>
          </p:cNvPr>
          <p:cNvSpPr txBox="1">
            <a:spLocks/>
          </p:cNvSpPr>
          <p:nvPr/>
        </p:nvSpPr>
        <p:spPr>
          <a:xfrm>
            <a:off x="351692" y="208291"/>
            <a:ext cx="11288620" cy="5668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SteakAndCheese Brush" pitchFamily="2" charset="77"/>
                <a:ea typeface="Gotham-Light" charset="0"/>
                <a:cs typeface="Arial" panose="020B0604020202020204" pitchFamily="34" charset="0"/>
              </a:rPr>
              <a:t>Women’s Support + Indium</a:t>
            </a:r>
          </a:p>
        </p:txBody>
      </p:sp>
      <p:sp>
        <p:nvSpPr>
          <p:cNvPr id="8" name="Title 1">
            <a:extLst>
              <a:ext uri="{FF2B5EF4-FFF2-40B4-BE49-F238E27FC236}">
                <a16:creationId xmlns:a16="http://schemas.microsoft.com/office/drawing/2014/main" id="{D451C807-96F0-A249-87E8-9800085AB719}"/>
              </a:ext>
            </a:extLst>
          </p:cNvPr>
          <p:cNvSpPr txBox="1">
            <a:spLocks/>
          </p:cNvSpPr>
          <p:nvPr/>
        </p:nvSpPr>
        <p:spPr>
          <a:xfrm>
            <a:off x="6676924" y="983442"/>
            <a:ext cx="5191987" cy="346054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rgbClr val="502C1E"/>
                </a:solidFill>
                <a:latin typeface="Arial" panose="020B0604020202020204" pitchFamily="34" charset="0"/>
              </a:rPr>
              <a:t>Women’s Support + Indium helps your body regain its youthful level of natural hormones that are unique to you without using any synthetic hormones or plant-based mimics.  </a:t>
            </a:r>
          </a:p>
          <a:p>
            <a:pPr algn="l"/>
            <a:endParaRPr lang="en-US" sz="1800" dirty="0">
              <a:solidFill>
                <a:srgbClr val="502C1E"/>
              </a:solidFill>
              <a:latin typeface="Arial" panose="020B0604020202020204" pitchFamily="34" charset="0"/>
            </a:endParaRPr>
          </a:p>
          <a:p>
            <a:pPr algn="l"/>
            <a:r>
              <a:rPr lang="en-US" sz="1800" dirty="0">
                <a:solidFill>
                  <a:srgbClr val="502C1E"/>
                </a:solidFill>
                <a:latin typeface="Arial" panose="020B0604020202020204" pitchFamily="34" charset="0"/>
              </a:rPr>
              <a:t>Indium is a rare trace mineral produced by our body until age 30. It is what our body needs to trigger its natural age-reversing, health-enhancing capabilities. Indium facilitates the absorption of essential minerals better than any other mineral.</a:t>
            </a:r>
          </a:p>
        </p:txBody>
      </p:sp>
      <p:sp>
        <p:nvSpPr>
          <p:cNvPr id="12" name="Title 1">
            <a:extLst>
              <a:ext uri="{FF2B5EF4-FFF2-40B4-BE49-F238E27FC236}">
                <a16:creationId xmlns:a16="http://schemas.microsoft.com/office/drawing/2014/main" id="{89FDF0DE-9F53-0E42-BA1E-06ACC45B2C48}"/>
              </a:ext>
            </a:extLst>
          </p:cNvPr>
          <p:cNvSpPr txBox="1">
            <a:spLocks/>
          </p:cNvSpPr>
          <p:nvPr/>
        </p:nvSpPr>
        <p:spPr>
          <a:xfrm>
            <a:off x="4103648" y="4651894"/>
            <a:ext cx="7472655" cy="30393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a:solidFill>
                  <a:srgbClr val="502C1E"/>
                </a:solidFill>
                <a:latin typeface="Arial" panose="020B0604020202020204" pitchFamily="34" charset="0"/>
                <a:cs typeface="Arial" panose="020B0604020202020204" pitchFamily="34" charset="0"/>
              </a:rPr>
              <a:t>Product Sizes</a:t>
            </a:r>
            <a:endParaRPr lang="en-US" sz="1600" dirty="0">
              <a:solidFill>
                <a:srgbClr val="502C1E"/>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A575142-C285-2847-A914-CE9CDAA2CB55}"/>
              </a:ext>
            </a:extLst>
          </p:cNvPr>
          <p:cNvCxnSpPr>
            <a:cxnSpLocks/>
          </p:cNvCxnSpPr>
          <p:nvPr/>
        </p:nvCxnSpPr>
        <p:spPr>
          <a:xfrm>
            <a:off x="4183715" y="4955830"/>
            <a:ext cx="7271488" cy="0"/>
          </a:xfrm>
          <a:prstGeom prst="line">
            <a:avLst/>
          </a:prstGeom>
          <a:ln w="12700">
            <a:solidFill>
              <a:srgbClr val="502C1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3B1D6C1-1148-DC49-A7C3-3A7FEA1F7F45}"/>
              </a:ext>
            </a:extLst>
          </p:cNvPr>
          <p:cNvSpPr txBox="1">
            <a:spLocks/>
          </p:cNvSpPr>
          <p:nvPr/>
        </p:nvSpPr>
        <p:spPr>
          <a:xfrm>
            <a:off x="4103648" y="5057737"/>
            <a:ext cx="7929855" cy="1322958"/>
          </a:xfrm>
          <a:prstGeom prst="rect">
            <a:avLst/>
          </a:prstGeom>
        </p:spPr>
        <p:txBody>
          <a:bodyPr vert="horz" lIns="91440" tIns="45720" rIns="91440" bIns="45720" numCol="2"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Quantity: </a:t>
            </a:r>
            <a:r>
              <a:rPr lang="en-US" sz="1600" b="1" dirty="0">
                <a:solidFill>
                  <a:srgbClr val="502C1E"/>
                </a:solidFill>
                <a:latin typeface="Arial" panose="020B0604020202020204" pitchFamily="34" charset="0"/>
                <a:cs typeface="Arial" panose="020B0604020202020204" pitchFamily="34" charset="0"/>
              </a:rPr>
              <a:t>30 Tabs</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Wholesale Price: </a:t>
            </a:r>
            <a:r>
              <a:rPr lang="en-US" sz="1600" b="1" dirty="0">
                <a:solidFill>
                  <a:srgbClr val="502C1E"/>
                </a:solidFill>
                <a:latin typeface="Arial" panose="020B0604020202020204" pitchFamily="34" charset="0"/>
                <a:cs typeface="Arial" panose="020B0604020202020204" pitchFamily="34" charset="0"/>
              </a:rPr>
              <a:t>$ 9.97</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Retail Price: </a:t>
            </a:r>
            <a:r>
              <a:rPr lang="en-US" sz="1600" b="1" dirty="0">
                <a:solidFill>
                  <a:srgbClr val="502C1E"/>
                </a:solidFill>
                <a:latin typeface="Arial" panose="020B0604020202020204" pitchFamily="34" charset="0"/>
                <a:cs typeface="Arial" panose="020B0604020202020204" pitchFamily="34" charset="0"/>
              </a:rPr>
              <a:t>$ 19.95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SKU: </a:t>
            </a:r>
            <a:r>
              <a:rPr lang="en-US" sz="1600" dirty="0">
                <a:solidFill>
                  <a:srgbClr val="502C1E"/>
                </a:solidFill>
                <a:latin typeface="Arial" panose="020B0604020202020204" pitchFamily="34" charset="0"/>
              </a:rPr>
              <a:t>852295000247</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Product Size: </a:t>
            </a:r>
            <a:r>
              <a:rPr lang="en-US" sz="1600" b="1" dirty="0">
                <a:solidFill>
                  <a:srgbClr val="502C1E"/>
                </a:solidFill>
                <a:latin typeface="Arial" panose="020B0604020202020204" pitchFamily="34" charset="0"/>
                <a:cs typeface="Arial" panose="020B0604020202020204" pitchFamily="34" charset="0"/>
              </a:rPr>
              <a:t>1.5” x 2.6” x 1.5”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Quantity: </a:t>
            </a:r>
            <a:r>
              <a:rPr lang="en-US" sz="1600" b="1" dirty="0">
                <a:solidFill>
                  <a:srgbClr val="502C1E"/>
                </a:solidFill>
                <a:latin typeface="Arial" panose="020B0604020202020204" pitchFamily="34" charset="0"/>
                <a:cs typeface="Arial" panose="020B0604020202020204" pitchFamily="34" charset="0"/>
              </a:rPr>
              <a:t>90 Tabs</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Wholesale Price: </a:t>
            </a:r>
            <a:r>
              <a:rPr lang="en-US" sz="1600" b="1" dirty="0">
                <a:solidFill>
                  <a:srgbClr val="502C1E"/>
                </a:solidFill>
                <a:latin typeface="Arial" panose="020B0604020202020204" pitchFamily="34" charset="0"/>
                <a:cs typeface="Arial" panose="020B0604020202020204" pitchFamily="34" charset="0"/>
              </a:rPr>
              <a:t>$ 24.97</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Retail Price: </a:t>
            </a:r>
            <a:r>
              <a:rPr lang="en-US" sz="1600" b="1" dirty="0">
                <a:solidFill>
                  <a:srgbClr val="502C1E"/>
                </a:solidFill>
                <a:latin typeface="Arial" panose="020B0604020202020204" pitchFamily="34" charset="0"/>
                <a:cs typeface="Arial" panose="020B0604020202020204" pitchFamily="34" charset="0"/>
              </a:rPr>
              <a:t>$ 49.95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SKU: </a:t>
            </a:r>
            <a:r>
              <a:rPr lang="en-US" sz="1600" dirty="0">
                <a:solidFill>
                  <a:srgbClr val="502C1E"/>
                </a:solidFill>
                <a:latin typeface="Arial" panose="020B0604020202020204" pitchFamily="34" charset="0"/>
              </a:rPr>
              <a:t>852295000230</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Product Size: </a:t>
            </a:r>
            <a:r>
              <a:rPr lang="en-US" sz="1600" b="1" dirty="0">
                <a:solidFill>
                  <a:srgbClr val="502C1E"/>
                </a:solidFill>
                <a:latin typeface="Arial" panose="020B0604020202020204" pitchFamily="34" charset="0"/>
                <a:cs typeface="Arial" panose="020B0604020202020204" pitchFamily="34" charset="0"/>
              </a:rPr>
              <a:t>1.5” x 2.6” x 1.5”</a:t>
            </a:r>
          </a:p>
        </p:txBody>
      </p:sp>
      <p:pic>
        <p:nvPicPr>
          <p:cNvPr id="13" name="Picture 12" descr="A picture containing green, bottle, indoor, table&#10;&#10;Description automatically generated">
            <a:extLst>
              <a:ext uri="{FF2B5EF4-FFF2-40B4-BE49-F238E27FC236}">
                <a16:creationId xmlns:a16="http://schemas.microsoft.com/office/drawing/2014/main" id="{324390B7-2D8E-874E-928E-2CE5CC181C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82" y="1542561"/>
            <a:ext cx="2749550" cy="4445000"/>
          </a:xfrm>
          <a:prstGeom prst="rect">
            <a:avLst/>
          </a:prstGeom>
        </p:spPr>
      </p:pic>
      <p:sp>
        <p:nvSpPr>
          <p:cNvPr id="2" name="Shape 86">
            <a:extLst>
              <a:ext uri="{FF2B5EF4-FFF2-40B4-BE49-F238E27FC236}">
                <a16:creationId xmlns:a16="http://schemas.microsoft.com/office/drawing/2014/main" id="{24B83BF5-96F3-918A-B058-F90EE202F927}"/>
              </a:ext>
            </a:extLst>
          </p:cNvPr>
          <p:cNvSpPr/>
          <p:nvPr/>
        </p:nvSpPr>
        <p:spPr>
          <a:xfrm>
            <a:off x="3411758" y="1719743"/>
            <a:ext cx="3127139" cy="214462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312528" indent="-312528">
              <a:spcBef>
                <a:spcPts val="633"/>
              </a:spcBef>
              <a:buSzPct val="161000"/>
              <a:buChar char="‣"/>
              <a:defRPr sz="1800"/>
            </a:pPr>
            <a:r>
              <a:rPr sz="1828" b="1" dirty="0">
                <a:latin typeface="Montserrat" panose="00000500000000000000" pitchFamily="2" charset="0"/>
              </a:rPr>
              <a:t>All-natural</a:t>
            </a:r>
          </a:p>
          <a:p>
            <a:pPr marL="312528" indent="-312528">
              <a:spcBef>
                <a:spcPts val="633"/>
              </a:spcBef>
              <a:buSzPct val="161000"/>
              <a:buChar char="‣"/>
              <a:defRPr sz="1800"/>
            </a:pPr>
            <a:r>
              <a:rPr sz="1828" b="1" dirty="0">
                <a:latin typeface="Montserrat" panose="00000500000000000000" pitchFamily="2" charset="0"/>
              </a:rPr>
              <a:t>Hormone-free</a:t>
            </a:r>
          </a:p>
          <a:p>
            <a:pPr marL="312528" indent="-312528">
              <a:spcBef>
                <a:spcPts val="633"/>
              </a:spcBef>
              <a:buSzPct val="161000"/>
              <a:buChar char="‣"/>
              <a:defRPr sz="1800"/>
            </a:pPr>
            <a:r>
              <a:rPr sz="1828" b="1" dirty="0">
                <a:latin typeface="Montserrat" panose="00000500000000000000" pitchFamily="2" charset="0"/>
              </a:rPr>
              <a:t>Steroid-free</a:t>
            </a:r>
          </a:p>
          <a:p>
            <a:pPr marL="312528" indent="-312528">
              <a:spcBef>
                <a:spcPts val="633"/>
              </a:spcBef>
              <a:buSzPct val="161000"/>
              <a:buChar char="‣"/>
              <a:defRPr sz="1800"/>
            </a:pPr>
            <a:r>
              <a:rPr sz="1828" b="1" dirty="0">
                <a:latin typeface="Montserrat" panose="00000500000000000000" pitchFamily="2" charset="0"/>
              </a:rPr>
              <a:t>Gluten free</a:t>
            </a:r>
          </a:p>
          <a:p>
            <a:pPr marL="312528" indent="-312528">
              <a:spcBef>
                <a:spcPts val="633"/>
              </a:spcBef>
              <a:buSzPct val="161000"/>
              <a:buChar char="‣"/>
              <a:defRPr sz="1800"/>
            </a:pPr>
            <a:r>
              <a:rPr sz="1828" b="1" dirty="0">
                <a:latin typeface="Montserrat" panose="00000500000000000000" pitchFamily="2" charset="0"/>
              </a:rPr>
              <a:t>Indium/mineral-based</a:t>
            </a:r>
          </a:p>
          <a:p>
            <a:pPr marL="312528" indent="-312528">
              <a:spcBef>
                <a:spcPts val="633"/>
              </a:spcBef>
              <a:buSzPct val="161000"/>
              <a:buChar char="‣"/>
              <a:defRPr sz="1800"/>
            </a:pPr>
            <a:r>
              <a:rPr sz="1828" b="1" dirty="0">
                <a:latin typeface="Montserrat" panose="00000500000000000000" pitchFamily="2" charset="0"/>
              </a:rPr>
              <a:t>Clinically tested</a:t>
            </a:r>
          </a:p>
        </p:txBody>
      </p:sp>
    </p:spTree>
    <p:extLst>
      <p:ext uri="{BB962C8B-B14F-4D97-AF65-F5344CB8AC3E}">
        <p14:creationId xmlns:p14="http://schemas.microsoft.com/office/powerpoint/2010/main" val="2373514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D688098-76AE-0846-9A2B-0454533B5E2D}"/>
              </a:ext>
            </a:extLst>
          </p:cNvPr>
          <p:cNvSpPr/>
          <p:nvPr/>
        </p:nvSpPr>
        <p:spPr>
          <a:xfrm>
            <a:off x="0" y="0"/>
            <a:ext cx="5495544"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Title 1">
            <a:extLst>
              <a:ext uri="{FF2B5EF4-FFF2-40B4-BE49-F238E27FC236}">
                <a16:creationId xmlns:a16="http://schemas.microsoft.com/office/drawing/2014/main" id="{48F23A95-576B-D147-B365-525D4E9B22E9}"/>
              </a:ext>
            </a:extLst>
          </p:cNvPr>
          <p:cNvSpPr txBox="1">
            <a:spLocks/>
          </p:cNvSpPr>
          <p:nvPr/>
        </p:nvSpPr>
        <p:spPr>
          <a:xfrm>
            <a:off x="351692" y="208291"/>
            <a:ext cx="11288620" cy="5668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SteakAndCheese Brush" pitchFamily="2" charset="77"/>
                <a:ea typeface="Gotham-Light" charset="0"/>
                <a:cs typeface="Arial" panose="020B0604020202020204" pitchFamily="34" charset="0"/>
              </a:rPr>
              <a:t>Men’s Formula + Indium</a:t>
            </a:r>
          </a:p>
        </p:txBody>
      </p:sp>
      <p:sp>
        <p:nvSpPr>
          <p:cNvPr id="8" name="Title 1">
            <a:extLst>
              <a:ext uri="{FF2B5EF4-FFF2-40B4-BE49-F238E27FC236}">
                <a16:creationId xmlns:a16="http://schemas.microsoft.com/office/drawing/2014/main" id="{D451C807-96F0-A249-87E8-9800085AB719}"/>
              </a:ext>
            </a:extLst>
          </p:cNvPr>
          <p:cNvSpPr txBox="1">
            <a:spLocks/>
          </p:cNvSpPr>
          <p:nvPr/>
        </p:nvSpPr>
        <p:spPr>
          <a:xfrm>
            <a:off x="6683272" y="983442"/>
            <a:ext cx="5185639" cy="346054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800" dirty="0">
                <a:solidFill>
                  <a:srgbClr val="502C1E"/>
                </a:solidFill>
                <a:latin typeface="Arial" panose="020B0604020202020204" pitchFamily="34" charset="0"/>
              </a:rPr>
              <a:t>Men’s Formula + Indium helps you to achieve natural balance and energy. Increase your stamina, support a healthy weight and reach optimal hormone levels. </a:t>
            </a:r>
          </a:p>
          <a:p>
            <a:pPr algn="l"/>
            <a:endParaRPr lang="en-US" sz="1800" dirty="0">
              <a:solidFill>
                <a:srgbClr val="502C1E"/>
              </a:solidFill>
              <a:latin typeface="Arial" panose="020B0604020202020204" pitchFamily="34" charset="0"/>
            </a:endParaRPr>
          </a:p>
          <a:p>
            <a:pPr algn="l"/>
            <a:r>
              <a:rPr lang="en-US" sz="1800" dirty="0">
                <a:solidFill>
                  <a:srgbClr val="502C1E"/>
                </a:solidFill>
                <a:latin typeface="Arial" panose="020B0604020202020204" pitchFamily="34" charset="0"/>
              </a:rPr>
              <a:t>Indium is a rare trace mineral produced by our body until age 30. It is what our body needs to trigger its natural age-reversing, health-enhancing capabilities. Indium facilitates the absorption of essential minerals better than any other mineral.</a:t>
            </a:r>
          </a:p>
        </p:txBody>
      </p:sp>
      <p:sp>
        <p:nvSpPr>
          <p:cNvPr id="12" name="Title 1">
            <a:extLst>
              <a:ext uri="{FF2B5EF4-FFF2-40B4-BE49-F238E27FC236}">
                <a16:creationId xmlns:a16="http://schemas.microsoft.com/office/drawing/2014/main" id="{89FDF0DE-9F53-0E42-BA1E-06ACC45B2C48}"/>
              </a:ext>
            </a:extLst>
          </p:cNvPr>
          <p:cNvSpPr txBox="1">
            <a:spLocks/>
          </p:cNvSpPr>
          <p:nvPr/>
        </p:nvSpPr>
        <p:spPr>
          <a:xfrm>
            <a:off x="4103648" y="4651894"/>
            <a:ext cx="7472655" cy="303936"/>
          </a:xfrm>
          <a:prstGeom prst="rect">
            <a:avLst/>
          </a:prstGeom>
        </p:spPr>
        <p:txBody>
          <a:bodyPr vert="horz" lIns="91440" tIns="45720" rIns="91440" bIns="45720"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1600" b="1" dirty="0">
                <a:solidFill>
                  <a:srgbClr val="502C1E"/>
                </a:solidFill>
                <a:latin typeface="Arial" panose="020B0604020202020204" pitchFamily="34" charset="0"/>
                <a:cs typeface="Arial" panose="020B0604020202020204" pitchFamily="34" charset="0"/>
              </a:rPr>
              <a:t>Product Sizes</a:t>
            </a:r>
            <a:endParaRPr lang="en-US" sz="1600" dirty="0">
              <a:solidFill>
                <a:srgbClr val="502C1E"/>
              </a:solidFill>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3A575142-C285-2847-A914-CE9CDAA2CB55}"/>
              </a:ext>
            </a:extLst>
          </p:cNvPr>
          <p:cNvCxnSpPr>
            <a:cxnSpLocks/>
          </p:cNvCxnSpPr>
          <p:nvPr/>
        </p:nvCxnSpPr>
        <p:spPr>
          <a:xfrm>
            <a:off x="4183715" y="4955830"/>
            <a:ext cx="7271488" cy="0"/>
          </a:xfrm>
          <a:prstGeom prst="line">
            <a:avLst/>
          </a:prstGeom>
          <a:ln w="12700">
            <a:solidFill>
              <a:srgbClr val="502C1E"/>
            </a:solidFill>
          </a:ln>
        </p:spPr>
        <p:style>
          <a:lnRef idx="1">
            <a:schemeClr val="accent1"/>
          </a:lnRef>
          <a:fillRef idx="0">
            <a:schemeClr val="accent1"/>
          </a:fillRef>
          <a:effectRef idx="0">
            <a:schemeClr val="accent1"/>
          </a:effectRef>
          <a:fontRef idx="minor">
            <a:schemeClr val="tx1"/>
          </a:fontRef>
        </p:style>
      </p:cxnSp>
      <p:sp>
        <p:nvSpPr>
          <p:cNvPr id="15" name="Title 1">
            <a:extLst>
              <a:ext uri="{FF2B5EF4-FFF2-40B4-BE49-F238E27FC236}">
                <a16:creationId xmlns:a16="http://schemas.microsoft.com/office/drawing/2014/main" id="{C3B1D6C1-1148-DC49-A7C3-3A7FEA1F7F45}"/>
              </a:ext>
            </a:extLst>
          </p:cNvPr>
          <p:cNvSpPr txBox="1">
            <a:spLocks/>
          </p:cNvSpPr>
          <p:nvPr/>
        </p:nvSpPr>
        <p:spPr>
          <a:xfrm>
            <a:off x="4103648" y="5057737"/>
            <a:ext cx="7929855" cy="1322958"/>
          </a:xfrm>
          <a:prstGeom prst="rect">
            <a:avLst/>
          </a:prstGeom>
        </p:spPr>
        <p:txBody>
          <a:bodyPr vert="horz" lIns="91440" tIns="45720" rIns="91440" bIns="45720" numCol="2" rtlCol="0" anchor="t">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Quantity: </a:t>
            </a:r>
            <a:r>
              <a:rPr lang="en-US" sz="1600" b="1" dirty="0">
                <a:solidFill>
                  <a:srgbClr val="502C1E"/>
                </a:solidFill>
                <a:latin typeface="Arial" panose="020B0604020202020204" pitchFamily="34" charset="0"/>
                <a:cs typeface="Arial" panose="020B0604020202020204" pitchFamily="34" charset="0"/>
              </a:rPr>
              <a:t>30 Tabs</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Wholesale Price: </a:t>
            </a:r>
            <a:r>
              <a:rPr lang="en-US" sz="1600" b="1" dirty="0">
                <a:solidFill>
                  <a:srgbClr val="502C1E"/>
                </a:solidFill>
                <a:latin typeface="Arial" panose="020B0604020202020204" pitchFamily="34" charset="0"/>
                <a:cs typeface="Arial" panose="020B0604020202020204" pitchFamily="34" charset="0"/>
              </a:rPr>
              <a:t>$ 9.97</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Retail Price: </a:t>
            </a:r>
            <a:r>
              <a:rPr lang="en-US" sz="1600" b="1" dirty="0">
                <a:solidFill>
                  <a:srgbClr val="502C1E"/>
                </a:solidFill>
                <a:latin typeface="Arial" panose="020B0604020202020204" pitchFamily="34" charset="0"/>
                <a:cs typeface="Arial" panose="020B0604020202020204" pitchFamily="34" charset="0"/>
              </a:rPr>
              <a:t>$ 19.95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SKU: </a:t>
            </a:r>
            <a:r>
              <a:rPr lang="en-US" sz="1600" dirty="0">
                <a:solidFill>
                  <a:srgbClr val="502C1E"/>
                </a:solidFill>
                <a:latin typeface="Arial" panose="020B0604020202020204" pitchFamily="34" charset="0"/>
              </a:rPr>
              <a:t>852295000339</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Product Size: </a:t>
            </a:r>
            <a:r>
              <a:rPr lang="en-US" sz="1600" b="1" dirty="0">
                <a:solidFill>
                  <a:srgbClr val="502C1E"/>
                </a:solidFill>
                <a:latin typeface="Arial" panose="020B0604020202020204" pitchFamily="34" charset="0"/>
                <a:cs typeface="Arial" panose="020B0604020202020204" pitchFamily="34" charset="0"/>
              </a:rPr>
              <a:t>1.5” x 2.6” x 1.5”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Quantity: </a:t>
            </a:r>
            <a:r>
              <a:rPr lang="en-US" sz="1600" b="1" dirty="0">
                <a:solidFill>
                  <a:srgbClr val="502C1E"/>
                </a:solidFill>
                <a:latin typeface="Arial" panose="020B0604020202020204" pitchFamily="34" charset="0"/>
                <a:cs typeface="Arial" panose="020B0604020202020204" pitchFamily="34" charset="0"/>
              </a:rPr>
              <a:t>90 Tabs</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Wholesale Price: </a:t>
            </a:r>
            <a:r>
              <a:rPr lang="en-US" sz="1600" b="1" dirty="0">
                <a:solidFill>
                  <a:srgbClr val="502C1E"/>
                </a:solidFill>
                <a:latin typeface="Arial" panose="020B0604020202020204" pitchFamily="34" charset="0"/>
                <a:cs typeface="Arial" panose="020B0604020202020204" pitchFamily="34" charset="0"/>
              </a:rPr>
              <a:t>$ 24.97</a:t>
            </a:r>
            <a:endParaRPr lang="en-US" sz="1600" dirty="0">
              <a:solidFill>
                <a:srgbClr val="502C1E"/>
              </a:solidFill>
              <a:latin typeface="Arial" panose="020B0604020202020204" pitchFamily="34" charset="0"/>
              <a:cs typeface="Arial" panose="020B0604020202020204" pitchFamily="34" charset="0"/>
            </a:endParaRP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Retail Price: </a:t>
            </a:r>
            <a:r>
              <a:rPr lang="en-US" sz="1600" b="1" dirty="0">
                <a:solidFill>
                  <a:srgbClr val="502C1E"/>
                </a:solidFill>
                <a:latin typeface="Arial" panose="020B0604020202020204" pitchFamily="34" charset="0"/>
                <a:cs typeface="Arial" panose="020B0604020202020204" pitchFamily="34" charset="0"/>
              </a:rPr>
              <a:t>$ 49.95</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SKU: </a:t>
            </a:r>
            <a:r>
              <a:rPr lang="en-US" sz="1600" dirty="0">
                <a:solidFill>
                  <a:srgbClr val="502C1E"/>
                </a:solidFill>
                <a:latin typeface="Arial" panose="020B0604020202020204" pitchFamily="34" charset="0"/>
              </a:rPr>
              <a:t>852295000322</a:t>
            </a:r>
          </a:p>
          <a:p>
            <a:pPr algn="l">
              <a:lnSpc>
                <a:spcPct val="100000"/>
              </a:lnSpc>
              <a:spcAft>
                <a:spcPts val="200"/>
              </a:spcAft>
            </a:pPr>
            <a:r>
              <a:rPr lang="en-US" sz="1600" dirty="0">
                <a:solidFill>
                  <a:srgbClr val="502C1E"/>
                </a:solidFill>
                <a:latin typeface="Arial" panose="020B0604020202020204" pitchFamily="34" charset="0"/>
                <a:cs typeface="Arial" panose="020B0604020202020204" pitchFamily="34" charset="0"/>
              </a:rPr>
              <a:t>Product Size: </a:t>
            </a:r>
            <a:r>
              <a:rPr lang="en-US" sz="1600" b="1" dirty="0">
                <a:solidFill>
                  <a:srgbClr val="502C1E"/>
                </a:solidFill>
                <a:latin typeface="Arial" panose="020B0604020202020204" pitchFamily="34" charset="0"/>
                <a:cs typeface="Arial" panose="020B0604020202020204" pitchFamily="34" charset="0"/>
              </a:rPr>
              <a:t>1.5” x 2.6” x 1.5”</a:t>
            </a:r>
          </a:p>
        </p:txBody>
      </p:sp>
      <p:pic>
        <p:nvPicPr>
          <p:cNvPr id="11" name="Picture 10" descr="A picture containing bottle, indoor, table, sitting&#10;&#10;Description automatically generated">
            <a:extLst>
              <a:ext uri="{FF2B5EF4-FFF2-40B4-BE49-F238E27FC236}">
                <a16:creationId xmlns:a16="http://schemas.microsoft.com/office/drawing/2014/main" id="{891576CE-0D73-CF43-A256-F14DC0E35C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182" y="1542561"/>
            <a:ext cx="2743200" cy="4445000"/>
          </a:xfrm>
          <a:prstGeom prst="rect">
            <a:avLst/>
          </a:prstGeom>
        </p:spPr>
      </p:pic>
      <p:sp>
        <p:nvSpPr>
          <p:cNvPr id="2" name="Shape 86">
            <a:extLst>
              <a:ext uri="{FF2B5EF4-FFF2-40B4-BE49-F238E27FC236}">
                <a16:creationId xmlns:a16="http://schemas.microsoft.com/office/drawing/2014/main" id="{112B4111-73B0-A932-A198-D0C94E870CA2}"/>
              </a:ext>
            </a:extLst>
          </p:cNvPr>
          <p:cNvSpPr/>
          <p:nvPr/>
        </p:nvSpPr>
        <p:spPr>
          <a:xfrm>
            <a:off x="3411758" y="1719743"/>
            <a:ext cx="3127139" cy="214462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p>
            <a:pPr marL="312528" indent="-312528">
              <a:spcBef>
                <a:spcPts val="633"/>
              </a:spcBef>
              <a:buSzPct val="161000"/>
              <a:buChar char="‣"/>
              <a:defRPr sz="1800"/>
            </a:pPr>
            <a:r>
              <a:rPr sz="1828" b="1" dirty="0">
                <a:latin typeface="Montserrat" panose="00000500000000000000" pitchFamily="2" charset="0"/>
              </a:rPr>
              <a:t>All-natural</a:t>
            </a:r>
          </a:p>
          <a:p>
            <a:pPr marL="312528" indent="-312528">
              <a:spcBef>
                <a:spcPts val="633"/>
              </a:spcBef>
              <a:buSzPct val="161000"/>
              <a:buChar char="‣"/>
              <a:defRPr sz="1800"/>
            </a:pPr>
            <a:r>
              <a:rPr sz="1828" b="1" dirty="0">
                <a:latin typeface="Montserrat" panose="00000500000000000000" pitchFamily="2" charset="0"/>
              </a:rPr>
              <a:t>Hormone-free</a:t>
            </a:r>
          </a:p>
          <a:p>
            <a:pPr marL="312528" indent="-312528">
              <a:spcBef>
                <a:spcPts val="633"/>
              </a:spcBef>
              <a:buSzPct val="161000"/>
              <a:buChar char="‣"/>
              <a:defRPr sz="1800"/>
            </a:pPr>
            <a:r>
              <a:rPr sz="1828" b="1" dirty="0">
                <a:latin typeface="Montserrat" panose="00000500000000000000" pitchFamily="2" charset="0"/>
              </a:rPr>
              <a:t>Steroid-free</a:t>
            </a:r>
          </a:p>
          <a:p>
            <a:pPr marL="312528" indent="-312528">
              <a:spcBef>
                <a:spcPts val="633"/>
              </a:spcBef>
              <a:buSzPct val="161000"/>
              <a:buChar char="‣"/>
              <a:defRPr sz="1800"/>
            </a:pPr>
            <a:r>
              <a:rPr sz="1828" b="1" dirty="0">
                <a:latin typeface="Montserrat" panose="00000500000000000000" pitchFamily="2" charset="0"/>
              </a:rPr>
              <a:t>Gluten free</a:t>
            </a:r>
          </a:p>
          <a:p>
            <a:pPr marL="312528" indent="-312528">
              <a:spcBef>
                <a:spcPts val="633"/>
              </a:spcBef>
              <a:buSzPct val="161000"/>
              <a:buChar char="‣"/>
              <a:defRPr sz="1800"/>
            </a:pPr>
            <a:r>
              <a:rPr sz="1828" b="1" dirty="0">
                <a:latin typeface="Montserrat" panose="00000500000000000000" pitchFamily="2" charset="0"/>
              </a:rPr>
              <a:t>Indium/mineral-based</a:t>
            </a:r>
          </a:p>
          <a:p>
            <a:pPr marL="312528" indent="-312528">
              <a:spcBef>
                <a:spcPts val="633"/>
              </a:spcBef>
              <a:buSzPct val="161000"/>
              <a:buChar char="‣"/>
              <a:defRPr sz="1800"/>
            </a:pPr>
            <a:r>
              <a:rPr sz="1828" b="1" dirty="0">
                <a:latin typeface="Montserrat" panose="00000500000000000000" pitchFamily="2" charset="0"/>
              </a:rPr>
              <a:t>Clinically tested</a:t>
            </a:r>
          </a:p>
        </p:txBody>
      </p:sp>
    </p:spTree>
    <p:extLst>
      <p:ext uri="{BB962C8B-B14F-4D97-AF65-F5344CB8AC3E}">
        <p14:creationId xmlns:p14="http://schemas.microsoft.com/office/powerpoint/2010/main" val="8383725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Shape 107"/>
          <p:cNvSpPr/>
          <p:nvPr/>
        </p:nvSpPr>
        <p:spPr>
          <a:xfrm>
            <a:off x="657662" y="1098102"/>
            <a:ext cx="8566628" cy="54113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a:defRPr sz="1800"/>
            </a:pPr>
            <a:r>
              <a:rPr lang="en-US" sz="2250" b="1" dirty="0">
                <a:latin typeface="Avenir"/>
                <a:ea typeface="Helvetica"/>
                <a:cs typeface="Helvetica"/>
                <a:sym typeface="Helvetica"/>
              </a:rPr>
              <a:t>Let’s Talk Real World….</a:t>
            </a:r>
          </a:p>
          <a:p>
            <a:pPr lvl="0" algn="l">
              <a:defRPr sz="1800"/>
            </a:pPr>
            <a:endParaRPr lang="en-US" sz="2250" b="1" dirty="0">
              <a:latin typeface="Avenir"/>
              <a:ea typeface="Helvetica"/>
              <a:cs typeface="Helvetica"/>
              <a:sym typeface="Helvetica"/>
            </a:endParaRPr>
          </a:p>
          <a:p>
            <a:pPr lvl="0" algn="l">
              <a:defRPr sz="1800"/>
            </a:pPr>
            <a:r>
              <a:rPr lang="en-US" sz="2250" b="1" dirty="0">
                <a:latin typeface="Avenir"/>
                <a:ea typeface="Helvetica"/>
                <a:cs typeface="Helvetica"/>
                <a:sym typeface="Helvetica"/>
              </a:rPr>
              <a:t>2 Days</a:t>
            </a:r>
          </a:p>
          <a:p>
            <a:pPr lvl="0" algn="l">
              <a:defRPr sz="1800"/>
            </a:pPr>
            <a:r>
              <a:rPr lang="en-US" sz="2250" b="1" dirty="0">
                <a:latin typeface="Avenir"/>
                <a:cs typeface="Helvetica"/>
                <a:sym typeface="Helvetica"/>
              </a:rPr>
              <a:t>		* Less Sleep Needed</a:t>
            </a:r>
          </a:p>
          <a:p>
            <a:pPr lvl="0" algn="l">
              <a:defRPr sz="1800"/>
            </a:pPr>
            <a:r>
              <a:rPr lang="en-US" sz="2250" b="1" dirty="0">
                <a:latin typeface="Avenir"/>
                <a:cs typeface="Helvetica"/>
                <a:sym typeface="Helvetica"/>
              </a:rPr>
              <a:t>		* </a:t>
            </a:r>
            <a:r>
              <a:rPr lang="en-US" sz="2250" b="1" dirty="0">
                <a:latin typeface="Avenir"/>
              </a:rPr>
              <a:t>Better sleep and more energy</a:t>
            </a:r>
            <a:endParaRPr lang="en-US" sz="2250" dirty="0">
              <a:latin typeface="Avenir"/>
            </a:endParaRPr>
          </a:p>
          <a:p>
            <a:pPr lvl="0" algn="l">
              <a:defRPr sz="1800"/>
            </a:pPr>
            <a:endParaRPr lang="en-US" sz="2250" b="1" dirty="0">
              <a:latin typeface="Avenir"/>
            </a:endParaRPr>
          </a:p>
          <a:p>
            <a:pPr lvl="0" algn="l">
              <a:defRPr sz="1800"/>
            </a:pPr>
            <a:r>
              <a:rPr lang="en-US" sz="2250" b="1" dirty="0">
                <a:latin typeface="Avenir"/>
              </a:rPr>
              <a:t>1 Week	</a:t>
            </a:r>
          </a:p>
          <a:p>
            <a:pPr lvl="0" algn="l">
              <a:defRPr sz="1800"/>
            </a:pPr>
            <a:r>
              <a:rPr lang="en-US" sz="2250" b="1" dirty="0">
                <a:latin typeface="Avenir"/>
              </a:rPr>
              <a:t>		* Sense of well being</a:t>
            </a:r>
            <a:endParaRPr lang="en-US" sz="2250" dirty="0">
              <a:latin typeface="Avenir"/>
            </a:endParaRPr>
          </a:p>
          <a:p>
            <a:pPr lvl="0" algn="l">
              <a:defRPr sz="1800"/>
            </a:pPr>
            <a:r>
              <a:rPr lang="en-US" sz="2250" b="1" dirty="0">
                <a:latin typeface="Avenir"/>
              </a:rPr>
              <a:t>		* Taste sensitivity restored in elderly</a:t>
            </a:r>
            <a:endParaRPr lang="en-US" sz="2250" dirty="0">
              <a:latin typeface="Avenir"/>
            </a:endParaRPr>
          </a:p>
          <a:p>
            <a:pPr lvl="0" algn="l">
              <a:defRPr sz="1800"/>
            </a:pPr>
            <a:r>
              <a:rPr lang="en-US" sz="2250" b="1" dirty="0">
                <a:latin typeface="Avenir"/>
              </a:rPr>
              <a:t>		* Sense of smell regained</a:t>
            </a:r>
            <a:endParaRPr lang="en-US" sz="2250" dirty="0">
              <a:latin typeface="Avenir"/>
            </a:endParaRPr>
          </a:p>
          <a:p>
            <a:pPr lvl="0" algn="l">
              <a:defRPr sz="1800"/>
            </a:pPr>
            <a:endParaRPr lang="en-US" sz="2250" b="1" dirty="0">
              <a:latin typeface="Avenir"/>
            </a:endParaRPr>
          </a:p>
          <a:p>
            <a:pPr lvl="0" algn="l">
              <a:defRPr sz="1800"/>
            </a:pPr>
            <a:r>
              <a:rPr lang="en-US" sz="2250" b="1" dirty="0">
                <a:latin typeface="Avenir"/>
              </a:rPr>
              <a:t>10 Days	</a:t>
            </a:r>
          </a:p>
          <a:p>
            <a:pPr lvl="0" algn="l">
              <a:defRPr sz="1800"/>
            </a:pPr>
            <a:r>
              <a:rPr lang="en-US" sz="2250" b="1" dirty="0">
                <a:latin typeface="Avenir"/>
              </a:rPr>
              <a:t>		* Physical endurance increased</a:t>
            </a:r>
            <a:endParaRPr lang="en-US" sz="2250" dirty="0">
              <a:latin typeface="Avenir"/>
            </a:endParaRPr>
          </a:p>
          <a:p>
            <a:pPr lvl="0" algn="l">
              <a:defRPr sz="1800"/>
            </a:pPr>
            <a:endParaRPr lang="en-US" sz="1969" dirty="0"/>
          </a:p>
        </p:txBody>
      </p:sp>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sp>
        <p:nvSpPr>
          <p:cNvPr id="2" name="Rectangle 1">
            <a:extLst>
              <a:ext uri="{FF2B5EF4-FFF2-40B4-BE49-F238E27FC236}">
                <a16:creationId xmlns:a16="http://schemas.microsoft.com/office/drawing/2014/main" id="{C15FC432-B17C-355A-13A3-2D8D63E29FA6}"/>
              </a:ext>
            </a:extLst>
          </p:cNvPr>
          <p:cNvSpPr/>
          <p:nvPr/>
        </p:nvSpPr>
        <p:spPr>
          <a:xfrm>
            <a:off x="0" y="0"/>
            <a:ext cx="5495544"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1">
            <a:extLst>
              <a:ext uri="{FF2B5EF4-FFF2-40B4-BE49-F238E27FC236}">
                <a16:creationId xmlns:a16="http://schemas.microsoft.com/office/drawing/2014/main" id="{D521C1E9-97B3-CC8F-84DF-F186C972F52C}"/>
              </a:ext>
            </a:extLst>
          </p:cNvPr>
          <p:cNvSpPr txBox="1">
            <a:spLocks/>
          </p:cNvSpPr>
          <p:nvPr/>
        </p:nvSpPr>
        <p:spPr>
          <a:xfrm>
            <a:off x="351692" y="208291"/>
            <a:ext cx="4916499" cy="5668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SteakAndCheese Brush" pitchFamily="2" charset="77"/>
                <a:ea typeface="Gotham-Light" charset="0"/>
                <a:cs typeface="Arial" panose="020B0604020202020204" pitchFamily="34" charset="0"/>
              </a:rPr>
              <a:t>Indium + Real World …</a:t>
            </a:r>
          </a:p>
        </p:txBody>
      </p:sp>
      <p:pic>
        <p:nvPicPr>
          <p:cNvPr id="4" name="Picture 3" descr="A bottle of vitamins&#10;&#10;Description automatically generated">
            <a:extLst>
              <a:ext uri="{FF2B5EF4-FFF2-40B4-BE49-F238E27FC236}">
                <a16:creationId xmlns:a16="http://schemas.microsoft.com/office/drawing/2014/main" id="{C7C99FCB-10DE-5883-B735-8DB467D57467}"/>
              </a:ext>
            </a:extLst>
          </p:cNvPr>
          <p:cNvPicPr>
            <a:picLocks noChangeAspect="1"/>
          </p:cNvPicPr>
          <p:nvPr/>
        </p:nvPicPr>
        <p:blipFill>
          <a:blip r:embed="rId2"/>
          <a:stretch>
            <a:fillRect/>
          </a:stretch>
        </p:blipFill>
        <p:spPr>
          <a:xfrm>
            <a:off x="9750440" y="418889"/>
            <a:ext cx="2241564" cy="3300685"/>
          </a:xfrm>
          <a:prstGeom prst="rect">
            <a:avLst/>
          </a:prstGeom>
        </p:spPr>
      </p:pic>
      <p:pic>
        <p:nvPicPr>
          <p:cNvPr id="5" name="Picture 4" descr="A white bottle with green label&#10;&#10;Description automatically generated">
            <a:extLst>
              <a:ext uri="{FF2B5EF4-FFF2-40B4-BE49-F238E27FC236}">
                <a16:creationId xmlns:a16="http://schemas.microsoft.com/office/drawing/2014/main" id="{49AC28F2-5CC6-395F-AEFB-72C873A3BD8D}"/>
              </a:ext>
            </a:extLst>
          </p:cNvPr>
          <p:cNvPicPr>
            <a:picLocks noChangeAspect="1"/>
          </p:cNvPicPr>
          <p:nvPr/>
        </p:nvPicPr>
        <p:blipFill>
          <a:blip r:embed="rId3"/>
          <a:stretch>
            <a:fillRect/>
          </a:stretch>
        </p:blipFill>
        <p:spPr>
          <a:xfrm>
            <a:off x="7332839" y="405694"/>
            <a:ext cx="2241563" cy="3300684"/>
          </a:xfrm>
          <a:prstGeom prst="rect">
            <a:avLst/>
          </a:prstGeom>
        </p:spPr>
      </p:pic>
      <p:pic>
        <p:nvPicPr>
          <p:cNvPr id="6" name="Picture 5" descr="A bottle with a green label&#10;&#10;Description automatically generated">
            <a:extLst>
              <a:ext uri="{FF2B5EF4-FFF2-40B4-BE49-F238E27FC236}">
                <a16:creationId xmlns:a16="http://schemas.microsoft.com/office/drawing/2014/main" id="{EEC4853E-A872-5BF2-CFAF-83777DB9BE58}"/>
              </a:ext>
            </a:extLst>
          </p:cNvPr>
          <p:cNvPicPr>
            <a:picLocks noChangeAspect="1"/>
          </p:cNvPicPr>
          <p:nvPr/>
        </p:nvPicPr>
        <p:blipFill>
          <a:blip r:embed="rId4"/>
          <a:stretch>
            <a:fillRect/>
          </a:stretch>
        </p:blipFill>
        <p:spPr>
          <a:xfrm>
            <a:off x="8385140" y="82743"/>
            <a:ext cx="2276989" cy="380404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07">
                                            <p:txEl>
                                              <p:pRg st="2" end="2"/>
                                            </p:txEl>
                                          </p:spTgt>
                                        </p:tgtEl>
                                        <p:attrNameLst>
                                          <p:attrName>style.visibility</p:attrName>
                                        </p:attrNameLst>
                                      </p:cBhvr>
                                      <p:to>
                                        <p:strVal val="visible"/>
                                      </p:to>
                                    </p:set>
                                    <p:anim calcmode="lin" valueType="num">
                                      <p:cBhvr additive="base">
                                        <p:cTn id="7" dur="2000" fill="hold"/>
                                        <p:tgtEl>
                                          <p:spTgt spid="107">
                                            <p:txEl>
                                              <p:pRg st="2" end="2"/>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07">
                                            <p:txEl>
                                              <p:pRg st="2" end="2"/>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7">
                                            <p:txEl>
                                              <p:pRg st="3" end="3"/>
                                            </p:txEl>
                                          </p:spTgt>
                                        </p:tgtEl>
                                        <p:attrNameLst>
                                          <p:attrName>style.visibility</p:attrName>
                                        </p:attrNameLst>
                                      </p:cBhvr>
                                      <p:to>
                                        <p:strVal val="visible"/>
                                      </p:to>
                                    </p:set>
                                    <p:anim calcmode="lin" valueType="num">
                                      <p:cBhvr additive="base">
                                        <p:cTn id="11" dur="2000" fill="hold"/>
                                        <p:tgtEl>
                                          <p:spTgt spid="107">
                                            <p:txEl>
                                              <p:pRg st="3" end="3"/>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07">
                                            <p:txEl>
                                              <p:pRg st="3" end="3"/>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7">
                                            <p:txEl>
                                              <p:pRg st="4" end="4"/>
                                            </p:txEl>
                                          </p:spTgt>
                                        </p:tgtEl>
                                        <p:attrNameLst>
                                          <p:attrName>style.visibility</p:attrName>
                                        </p:attrNameLst>
                                      </p:cBhvr>
                                      <p:to>
                                        <p:strVal val="visible"/>
                                      </p:to>
                                    </p:set>
                                    <p:anim calcmode="lin" valueType="num">
                                      <p:cBhvr additive="base">
                                        <p:cTn id="15" dur="2000" fill="hold"/>
                                        <p:tgtEl>
                                          <p:spTgt spid="107">
                                            <p:txEl>
                                              <p:pRg st="4" end="4"/>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107">
                                            <p:txEl>
                                              <p:pRg st="6" end="6"/>
                                            </p:txEl>
                                          </p:spTgt>
                                        </p:tgtEl>
                                        <p:attrNameLst>
                                          <p:attrName>style.visibility</p:attrName>
                                        </p:attrNameLst>
                                      </p:cBhvr>
                                      <p:to>
                                        <p:strVal val="visible"/>
                                      </p:to>
                                    </p:set>
                                    <p:anim calcmode="lin" valueType="num">
                                      <p:cBhvr additive="base">
                                        <p:cTn id="21" dur="2000" fill="hold"/>
                                        <p:tgtEl>
                                          <p:spTgt spid="107">
                                            <p:txEl>
                                              <p:pRg st="6" end="6"/>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107">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7">
                                            <p:txEl>
                                              <p:pRg st="7" end="7"/>
                                            </p:txEl>
                                          </p:spTgt>
                                        </p:tgtEl>
                                        <p:attrNameLst>
                                          <p:attrName>style.visibility</p:attrName>
                                        </p:attrNameLst>
                                      </p:cBhvr>
                                      <p:to>
                                        <p:strVal val="visible"/>
                                      </p:to>
                                    </p:set>
                                    <p:anim calcmode="lin" valueType="num">
                                      <p:cBhvr additive="base">
                                        <p:cTn id="25" dur="2000" fill="hold"/>
                                        <p:tgtEl>
                                          <p:spTgt spid="107">
                                            <p:txEl>
                                              <p:pRg st="7" end="7"/>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107">
                                            <p:txEl>
                                              <p:pRg st="7" end="7"/>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7">
                                            <p:txEl>
                                              <p:pRg st="8" end="8"/>
                                            </p:txEl>
                                          </p:spTgt>
                                        </p:tgtEl>
                                        <p:attrNameLst>
                                          <p:attrName>style.visibility</p:attrName>
                                        </p:attrNameLst>
                                      </p:cBhvr>
                                      <p:to>
                                        <p:strVal val="visible"/>
                                      </p:to>
                                    </p:set>
                                    <p:anim calcmode="lin" valueType="num">
                                      <p:cBhvr additive="base">
                                        <p:cTn id="29" dur="2000" fill="hold"/>
                                        <p:tgtEl>
                                          <p:spTgt spid="107">
                                            <p:txEl>
                                              <p:pRg st="8" end="8"/>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107">
                                            <p:txEl>
                                              <p:pRg st="8" end="8"/>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107">
                                            <p:txEl>
                                              <p:pRg st="9" end="9"/>
                                            </p:txEl>
                                          </p:spTgt>
                                        </p:tgtEl>
                                        <p:attrNameLst>
                                          <p:attrName>style.visibility</p:attrName>
                                        </p:attrNameLst>
                                      </p:cBhvr>
                                      <p:to>
                                        <p:strVal val="visible"/>
                                      </p:to>
                                    </p:set>
                                    <p:anim calcmode="lin" valueType="num">
                                      <p:cBhvr additive="base">
                                        <p:cTn id="33" dur="2000" fill="hold"/>
                                        <p:tgtEl>
                                          <p:spTgt spid="107">
                                            <p:txEl>
                                              <p:pRg st="9" end="9"/>
                                            </p:txEl>
                                          </p:spTgt>
                                        </p:tgtEl>
                                        <p:attrNameLst>
                                          <p:attrName>ppt_x</p:attrName>
                                        </p:attrNameLst>
                                      </p:cBhvr>
                                      <p:tavLst>
                                        <p:tav tm="0">
                                          <p:val>
                                            <p:strVal val="1+#ppt_w/2"/>
                                          </p:val>
                                        </p:tav>
                                        <p:tav tm="100000">
                                          <p:val>
                                            <p:strVal val="#ppt_x"/>
                                          </p:val>
                                        </p:tav>
                                      </p:tavLst>
                                    </p:anim>
                                    <p:anim calcmode="lin" valueType="num">
                                      <p:cBhvr additive="base">
                                        <p:cTn id="34" dur="2000" fill="hold"/>
                                        <p:tgtEl>
                                          <p:spTgt spid="107">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nodeType="clickEffect">
                                  <p:stCondLst>
                                    <p:cond delay="0"/>
                                  </p:stCondLst>
                                  <p:childTnLst>
                                    <p:set>
                                      <p:cBhvr>
                                        <p:cTn id="38" dur="1" fill="hold">
                                          <p:stCondLst>
                                            <p:cond delay="0"/>
                                          </p:stCondLst>
                                        </p:cTn>
                                        <p:tgtEl>
                                          <p:spTgt spid="107">
                                            <p:txEl>
                                              <p:pRg st="11" end="11"/>
                                            </p:txEl>
                                          </p:spTgt>
                                        </p:tgtEl>
                                        <p:attrNameLst>
                                          <p:attrName>style.visibility</p:attrName>
                                        </p:attrNameLst>
                                      </p:cBhvr>
                                      <p:to>
                                        <p:strVal val="visible"/>
                                      </p:to>
                                    </p:set>
                                    <p:anim calcmode="lin" valueType="num">
                                      <p:cBhvr additive="base">
                                        <p:cTn id="39" dur="2000" fill="hold"/>
                                        <p:tgtEl>
                                          <p:spTgt spid="107">
                                            <p:txEl>
                                              <p:pRg st="11" end="11"/>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107">
                                            <p:txEl>
                                              <p:pRg st="11" end="11"/>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07">
                                            <p:txEl>
                                              <p:pRg st="12" end="12"/>
                                            </p:txEl>
                                          </p:spTgt>
                                        </p:tgtEl>
                                        <p:attrNameLst>
                                          <p:attrName>style.visibility</p:attrName>
                                        </p:attrNameLst>
                                      </p:cBhvr>
                                      <p:to>
                                        <p:strVal val="visible"/>
                                      </p:to>
                                    </p:set>
                                    <p:anim calcmode="lin" valueType="num">
                                      <p:cBhvr additive="base">
                                        <p:cTn id="43" dur="2000" fill="hold"/>
                                        <p:tgtEl>
                                          <p:spTgt spid="107">
                                            <p:txEl>
                                              <p:pRg st="12" end="12"/>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107">
                                            <p:txEl>
                                              <p:pRg st="12" end="1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pic>
        <p:nvPicPr>
          <p:cNvPr id="2" name="Picture 1" descr="A bottle of vitamins&#10;&#10;Description automatically generated">
            <a:extLst>
              <a:ext uri="{FF2B5EF4-FFF2-40B4-BE49-F238E27FC236}">
                <a16:creationId xmlns:a16="http://schemas.microsoft.com/office/drawing/2014/main" id="{6C512402-0D07-EDF0-A3D1-F2F91FB0F926}"/>
              </a:ext>
            </a:extLst>
          </p:cNvPr>
          <p:cNvPicPr>
            <a:picLocks noChangeAspect="1"/>
          </p:cNvPicPr>
          <p:nvPr/>
        </p:nvPicPr>
        <p:blipFill>
          <a:blip r:embed="rId2"/>
          <a:stretch>
            <a:fillRect/>
          </a:stretch>
        </p:blipFill>
        <p:spPr>
          <a:xfrm>
            <a:off x="9750440" y="418889"/>
            <a:ext cx="2241564" cy="3300685"/>
          </a:xfrm>
          <a:prstGeom prst="rect">
            <a:avLst/>
          </a:prstGeom>
        </p:spPr>
      </p:pic>
      <p:pic>
        <p:nvPicPr>
          <p:cNvPr id="3" name="Picture 2" descr="A white bottle with green label&#10;&#10;Description automatically generated">
            <a:extLst>
              <a:ext uri="{FF2B5EF4-FFF2-40B4-BE49-F238E27FC236}">
                <a16:creationId xmlns:a16="http://schemas.microsoft.com/office/drawing/2014/main" id="{B08FB60F-B2C0-26AD-7C15-412C787AC177}"/>
              </a:ext>
            </a:extLst>
          </p:cNvPr>
          <p:cNvPicPr>
            <a:picLocks noChangeAspect="1"/>
          </p:cNvPicPr>
          <p:nvPr/>
        </p:nvPicPr>
        <p:blipFill>
          <a:blip r:embed="rId3"/>
          <a:stretch>
            <a:fillRect/>
          </a:stretch>
        </p:blipFill>
        <p:spPr>
          <a:xfrm>
            <a:off x="7332839" y="405694"/>
            <a:ext cx="2241563" cy="3300684"/>
          </a:xfrm>
          <a:prstGeom prst="rect">
            <a:avLst/>
          </a:prstGeom>
        </p:spPr>
      </p:pic>
      <p:pic>
        <p:nvPicPr>
          <p:cNvPr id="4" name="Picture 3" descr="A bottle with a green label&#10;&#10;Description automatically generated">
            <a:extLst>
              <a:ext uri="{FF2B5EF4-FFF2-40B4-BE49-F238E27FC236}">
                <a16:creationId xmlns:a16="http://schemas.microsoft.com/office/drawing/2014/main" id="{E3046BEB-8A4D-2802-379A-CB70F9B92E72}"/>
              </a:ext>
            </a:extLst>
          </p:cNvPr>
          <p:cNvPicPr>
            <a:picLocks noChangeAspect="1"/>
          </p:cNvPicPr>
          <p:nvPr/>
        </p:nvPicPr>
        <p:blipFill>
          <a:blip r:embed="rId4"/>
          <a:stretch>
            <a:fillRect/>
          </a:stretch>
        </p:blipFill>
        <p:spPr>
          <a:xfrm>
            <a:off x="8385140" y="82743"/>
            <a:ext cx="2276989" cy="3804040"/>
          </a:xfrm>
          <a:prstGeom prst="rect">
            <a:avLst/>
          </a:prstGeom>
        </p:spPr>
      </p:pic>
      <p:sp>
        <p:nvSpPr>
          <p:cNvPr id="5" name="Rectangle 4">
            <a:extLst>
              <a:ext uri="{FF2B5EF4-FFF2-40B4-BE49-F238E27FC236}">
                <a16:creationId xmlns:a16="http://schemas.microsoft.com/office/drawing/2014/main" id="{61069C32-D843-2CB6-8ECF-5E6817B39C77}"/>
              </a:ext>
            </a:extLst>
          </p:cNvPr>
          <p:cNvSpPr/>
          <p:nvPr/>
        </p:nvSpPr>
        <p:spPr>
          <a:xfrm>
            <a:off x="0" y="0"/>
            <a:ext cx="5495544"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itle 1">
            <a:extLst>
              <a:ext uri="{FF2B5EF4-FFF2-40B4-BE49-F238E27FC236}">
                <a16:creationId xmlns:a16="http://schemas.microsoft.com/office/drawing/2014/main" id="{32212CDC-B0CC-7F7B-F02A-4E1BD54016E3}"/>
              </a:ext>
            </a:extLst>
          </p:cNvPr>
          <p:cNvSpPr txBox="1">
            <a:spLocks/>
          </p:cNvSpPr>
          <p:nvPr/>
        </p:nvSpPr>
        <p:spPr>
          <a:xfrm>
            <a:off x="351692" y="208291"/>
            <a:ext cx="4916499" cy="5668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SteakAndCheese Brush" pitchFamily="2" charset="77"/>
                <a:ea typeface="Gotham-Light" charset="0"/>
                <a:cs typeface="Arial" panose="020B0604020202020204" pitchFamily="34" charset="0"/>
              </a:rPr>
              <a:t>Indium + Real World …</a:t>
            </a:r>
          </a:p>
        </p:txBody>
      </p:sp>
      <p:sp>
        <p:nvSpPr>
          <p:cNvPr id="107" name="Shape 107"/>
          <p:cNvSpPr/>
          <p:nvPr/>
        </p:nvSpPr>
        <p:spPr>
          <a:xfrm>
            <a:off x="739487" y="1224205"/>
            <a:ext cx="8566628" cy="54113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l"/>
            <a:r>
              <a:rPr lang="en-US" sz="2250" b="1" dirty="0">
                <a:latin typeface="Avenir"/>
              </a:rPr>
              <a:t>2 Weeks	</a:t>
            </a:r>
          </a:p>
          <a:p>
            <a:pPr algn="l"/>
            <a:r>
              <a:rPr lang="en-US" sz="2250" b="1" dirty="0">
                <a:latin typeface="Avenir"/>
              </a:rPr>
              <a:t>		* Normalization of low blood sugar</a:t>
            </a:r>
            <a:endParaRPr lang="en-US" sz="2250" dirty="0">
              <a:latin typeface="Avenir"/>
            </a:endParaRPr>
          </a:p>
          <a:p>
            <a:pPr algn="l"/>
            <a:r>
              <a:rPr lang="en-US" sz="2250" b="1" dirty="0">
                <a:latin typeface="Avenir"/>
              </a:rPr>
              <a:t>		* Hypoglycemia reduced to near normal</a:t>
            </a:r>
            <a:endParaRPr lang="en-US" sz="2250" dirty="0">
              <a:latin typeface="Avenir"/>
            </a:endParaRPr>
          </a:p>
          <a:p>
            <a:pPr algn="l"/>
            <a:r>
              <a:rPr lang="en-US" sz="2250" b="1" dirty="0">
                <a:latin typeface="Avenir"/>
              </a:rPr>
              <a:t>		* Routine migraine headaches stopped</a:t>
            </a:r>
          </a:p>
          <a:p>
            <a:pPr algn="l"/>
            <a:r>
              <a:rPr lang="en-US" sz="2250" b="1" dirty="0">
                <a:latin typeface="Avenir"/>
              </a:rPr>
              <a:t>		    - some cases in as little as a few hours</a:t>
            </a:r>
            <a:endParaRPr lang="en-US" sz="2250" dirty="0">
              <a:latin typeface="Avenir"/>
            </a:endParaRPr>
          </a:p>
          <a:p>
            <a:pPr algn="l"/>
            <a:r>
              <a:rPr lang="en-US" sz="2250" b="1" dirty="0">
                <a:latin typeface="Avenir"/>
              </a:rPr>
              <a:t>		* Normalization of saliva flow</a:t>
            </a:r>
            <a:endParaRPr lang="en-US" sz="2250" dirty="0">
              <a:latin typeface="Avenir"/>
            </a:endParaRPr>
          </a:p>
          <a:p>
            <a:r>
              <a:rPr lang="en-US" sz="2250" b="1" dirty="0">
                <a:latin typeface="Avenir"/>
              </a:rPr>
              <a:t>		* Person with Parkinson's walks and                                                        		    talks better </a:t>
            </a:r>
          </a:p>
          <a:p>
            <a:r>
              <a:rPr lang="en-US" sz="2250" b="1" dirty="0">
                <a:latin typeface="Avenir"/>
              </a:rPr>
              <a:t>		* Libido returned to normal for both male and female</a:t>
            </a:r>
            <a:endParaRPr lang="en-US" sz="2250" dirty="0">
              <a:latin typeface="Avenir"/>
            </a:endParaRPr>
          </a:p>
          <a:p>
            <a:pPr algn="l"/>
            <a:endParaRPr lang="en-US" sz="2250" b="1" dirty="0">
              <a:latin typeface="Avenir"/>
            </a:endParaRPr>
          </a:p>
          <a:p>
            <a:pPr algn="l"/>
            <a:r>
              <a:rPr lang="en-US" sz="2250" b="1" dirty="0">
                <a:latin typeface="Avenir"/>
              </a:rPr>
              <a:t>3 Weeks	</a:t>
            </a:r>
          </a:p>
          <a:p>
            <a:pPr algn="l"/>
            <a:r>
              <a:rPr lang="en-US" sz="2250" b="1" dirty="0">
                <a:latin typeface="Avenir"/>
              </a:rPr>
              <a:t>		* Eye pain disappears</a:t>
            </a:r>
            <a:endParaRPr lang="en-US" sz="1969" dirty="0">
              <a:latin typeface="Avenir"/>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 calcmode="lin" valueType="num">
                                      <p:cBhvr additive="base">
                                        <p:cTn id="7" dur="2000" fill="hold"/>
                                        <p:tgtEl>
                                          <p:spTgt spid="107">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0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anim calcmode="lin" valueType="num">
                                      <p:cBhvr additive="base">
                                        <p:cTn id="11" dur="2000" fill="hold"/>
                                        <p:tgtEl>
                                          <p:spTgt spid="107">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07">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107">
                                            <p:txEl>
                                              <p:pRg st="2" end="2"/>
                                            </p:txEl>
                                          </p:spTgt>
                                        </p:tgtEl>
                                        <p:attrNameLst>
                                          <p:attrName>style.visibility</p:attrName>
                                        </p:attrNameLst>
                                      </p:cBhvr>
                                      <p:to>
                                        <p:strVal val="visible"/>
                                      </p:to>
                                    </p:set>
                                    <p:anim calcmode="lin" valueType="num">
                                      <p:cBhvr additive="base">
                                        <p:cTn id="15" dur="2000" fill="hold"/>
                                        <p:tgtEl>
                                          <p:spTgt spid="107">
                                            <p:txEl>
                                              <p:pRg st="2" end="2"/>
                                            </p:txEl>
                                          </p:spTgt>
                                        </p:tgtEl>
                                        <p:attrNameLst>
                                          <p:attrName>ppt_x</p:attrName>
                                        </p:attrNameLst>
                                      </p:cBhvr>
                                      <p:tavLst>
                                        <p:tav tm="0">
                                          <p:val>
                                            <p:strVal val="1+#ppt_w/2"/>
                                          </p:val>
                                        </p:tav>
                                        <p:tav tm="100000">
                                          <p:val>
                                            <p:strVal val="#ppt_x"/>
                                          </p:val>
                                        </p:tav>
                                      </p:tavLst>
                                    </p:anim>
                                    <p:anim calcmode="lin" valueType="num">
                                      <p:cBhvr additive="base">
                                        <p:cTn id="16" dur="2000" fill="hold"/>
                                        <p:tgtEl>
                                          <p:spTgt spid="107">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7">
                                            <p:txEl>
                                              <p:pRg st="3" end="3"/>
                                            </p:txEl>
                                          </p:spTgt>
                                        </p:tgtEl>
                                        <p:attrNameLst>
                                          <p:attrName>style.visibility</p:attrName>
                                        </p:attrNameLst>
                                      </p:cBhvr>
                                      <p:to>
                                        <p:strVal val="visible"/>
                                      </p:to>
                                    </p:set>
                                    <p:anim calcmode="lin" valueType="num">
                                      <p:cBhvr additive="base">
                                        <p:cTn id="19" dur="2000" fill="hold"/>
                                        <p:tgtEl>
                                          <p:spTgt spid="107">
                                            <p:txEl>
                                              <p:pRg st="3" end="3"/>
                                            </p:txEl>
                                          </p:spTgt>
                                        </p:tgtEl>
                                        <p:attrNameLst>
                                          <p:attrName>ppt_x</p:attrName>
                                        </p:attrNameLst>
                                      </p:cBhvr>
                                      <p:tavLst>
                                        <p:tav tm="0">
                                          <p:val>
                                            <p:strVal val="1+#ppt_w/2"/>
                                          </p:val>
                                        </p:tav>
                                        <p:tav tm="100000">
                                          <p:val>
                                            <p:strVal val="#ppt_x"/>
                                          </p:val>
                                        </p:tav>
                                      </p:tavLst>
                                    </p:anim>
                                    <p:anim calcmode="lin" valueType="num">
                                      <p:cBhvr additive="base">
                                        <p:cTn id="20" dur="2000" fill="hold"/>
                                        <p:tgtEl>
                                          <p:spTgt spid="107">
                                            <p:txEl>
                                              <p:pRg st="3" end="3"/>
                                            </p:txEl>
                                          </p:spTgt>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107">
                                            <p:txEl>
                                              <p:pRg st="4" end="4"/>
                                            </p:txEl>
                                          </p:spTgt>
                                        </p:tgtEl>
                                        <p:attrNameLst>
                                          <p:attrName>style.visibility</p:attrName>
                                        </p:attrNameLst>
                                      </p:cBhvr>
                                      <p:to>
                                        <p:strVal val="visible"/>
                                      </p:to>
                                    </p:set>
                                    <p:anim calcmode="lin" valueType="num">
                                      <p:cBhvr additive="base">
                                        <p:cTn id="23" dur="2000" fill="hold"/>
                                        <p:tgtEl>
                                          <p:spTgt spid="107">
                                            <p:txEl>
                                              <p:pRg st="4" end="4"/>
                                            </p:txEl>
                                          </p:spTgt>
                                        </p:tgtEl>
                                        <p:attrNameLst>
                                          <p:attrName>ppt_x</p:attrName>
                                        </p:attrNameLst>
                                      </p:cBhvr>
                                      <p:tavLst>
                                        <p:tav tm="0">
                                          <p:val>
                                            <p:strVal val="1+#ppt_w/2"/>
                                          </p:val>
                                        </p:tav>
                                        <p:tav tm="100000">
                                          <p:val>
                                            <p:strVal val="#ppt_x"/>
                                          </p:val>
                                        </p:tav>
                                      </p:tavLst>
                                    </p:anim>
                                    <p:anim calcmode="lin" valueType="num">
                                      <p:cBhvr additive="base">
                                        <p:cTn id="24" dur="2000" fill="hold"/>
                                        <p:tgtEl>
                                          <p:spTgt spid="107">
                                            <p:txEl>
                                              <p:pRg st="4" end="4"/>
                                            </p:txEl>
                                          </p:spTgt>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107">
                                            <p:txEl>
                                              <p:pRg st="5" end="5"/>
                                            </p:txEl>
                                          </p:spTgt>
                                        </p:tgtEl>
                                        <p:attrNameLst>
                                          <p:attrName>style.visibility</p:attrName>
                                        </p:attrNameLst>
                                      </p:cBhvr>
                                      <p:to>
                                        <p:strVal val="visible"/>
                                      </p:to>
                                    </p:set>
                                    <p:anim calcmode="lin" valueType="num">
                                      <p:cBhvr additive="base">
                                        <p:cTn id="27" dur="2000" fill="hold"/>
                                        <p:tgtEl>
                                          <p:spTgt spid="107">
                                            <p:txEl>
                                              <p:pRg st="5" end="5"/>
                                            </p:txEl>
                                          </p:spTgt>
                                        </p:tgtEl>
                                        <p:attrNameLst>
                                          <p:attrName>ppt_x</p:attrName>
                                        </p:attrNameLst>
                                      </p:cBhvr>
                                      <p:tavLst>
                                        <p:tav tm="0">
                                          <p:val>
                                            <p:strVal val="1+#ppt_w/2"/>
                                          </p:val>
                                        </p:tav>
                                        <p:tav tm="100000">
                                          <p:val>
                                            <p:strVal val="#ppt_x"/>
                                          </p:val>
                                        </p:tav>
                                      </p:tavLst>
                                    </p:anim>
                                    <p:anim calcmode="lin" valueType="num">
                                      <p:cBhvr additive="base">
                                        <p:cTn id="28" dur="2000" fill="hold"/>
                                        <p:tgtEl>
                                          <p:spTgt spid="107">
                                            <p:txEl>
                                              <p:pRg st="5" end="5"/>
                                            </p:txEl>
                                          </p:spTgt>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07">
                                            <p:txEl>
                                              <p:pRg st="6" end="6"/>
                                            </p:txEl>
                                          </p:spTgt>
                                        </p:tgtEl>
                                        <p:attrNameLst>
                                          <p:attrName>style.visibility</p:attrName>
                                        </p:attrNameLst>
                                      </p:cBhvr>
                                      <p:to>
                                        <p:strVal val="visible"/>
                                      </p:to>
                                    </p:set>
                                    <p:anim calcmode="lin" valueType="num">
                                      <p:cBhvr additive="base">
                                        <p:cTn id="31" dur="2000" fill="hold"/>
                                        <p:tgtEl>
                                          <p:spTgt spid="107">
                                            <p:txEl>
                                              <p:pRg st="6" end="6"/>
                                            </p:txEl>
                                          </p:spTgt>
                                        </p:tgtEl>
                                        <p:attrNameLst>
                                          <p:attrName>ppt_x</p:attrName>
                                        </p:attrNameLst>
                                      </p:cBhvr>
                                      <p:tavLst>
                                        <p:tav tm="0">
                                          <p:val>
                                            <p:strVal val="1+#ppt_w/2"/>
                                          </p:val>
                                        </p:tav>
                                        <p:tav tm="100000">
                                          <p:val>
                                            <p:strVal val="#ppt_x"/>
                                          </p:val>
                                        </p:tav>
                                      </p:tavLst>
                                    </p:anim>
                                    <p:anim calcmode="lin" valueType="num">
                                      <p:cBhvr additive="base">
                                        <p:cTn id="32" dur="2000" fill="hold"/>
                                        <p:tgtEl>
                                          <p:spTgt spid="107">
                                            <p:txEl>
                                              <p:pRg st="6" end="6"/>
                                            </p:txEl>
                                          </p:spTgt>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07">
                                            <p:txEl>
                                              <p:pRg st="7" end="7"/>
                                            </p:txEl>
                                          </p:spTgt>
                                        </p:tgtEl>
                                        <p:attrNameLst>
                                          <p:attrName>style.visibility</p:attrName>
                                        </p:attrNameLst>
                                      </p:cBhvr>
                                      <p:to>
                                        <p:strVal val="visible"/>
                                      </p:to>
                                    </p:set>
                                    <p:anim calcmode="lin" valueType="num">
                                      <p:cBhvr additive="base">
                                        <p:cTn id="35" dur="2000" fill="hold"/>
                                        <p:tgtEl>
                                          <p:spTgt spid="107">
                                            <p:txEl>
                                              <p:pRg st="7" end="7"/>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107">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nodeType="clickEffect">
                                  <p:stCondLst>
                                    <p:cond delay="0"/>
                                  </p:stCondLst>
                                  <p:childTnLst>
                                    <p:set>
                                      <p:cBhvr>
                                        <p:cTn id="40" dur="1" fill="hold">
                                          <p:stCondLst>
                                            <p:cond delay="0"/>
                                          </p:stCondLst>
                                        </p:cTn>
                                        <p:tgtEl>
                                          <p:spTgt spid="107">
                                            <p:txEl>
                                              <p:pRg st="9" end="9"/>
                                            </p:txEl>
                                          </p:spTgt>
                                        </p:tgtEl>
                                        <p:attrNameLst>
                                          <p:attrName>style.visibility</p:attrName>
                                        </p:attrNameLst>
                                      </p:cBhvr>
                                      <p:to>
                                        <p:strVal val="visible"/>
                                      </p:to>
                                    </p:set>
                                    <p:anim calcmode="lin" valueType="num">
                                      <p:cBhvr additive="base">
                                        <p:cTn id="41" dur="2000" fill="hold"/>
                                        <p:tgtEl>
                                          <p:spTgt spid="107">
                                            <p:txEl>
                                              <p:pRg st="9" end="9"/>
                                            </p:txEl>
                                          </p:spTgt>
                                        </p:tgtEl>
                                        <p:attrNameLst>
                                          <p:attrName>ppt_x</p:attrName>
                                        </p:attrNameLst>
                                      </p:cBhvr>
                                      <p:tavLst>
                                        <p:tav tm="0">
                                          <p:val>
                                            <p:strVal val="1+#ppt_w/2"/>
                                          </p:val>
                                        </p:tav>
                                        <p:tav tm="100000">
                                          <p:val>
                                            <p:strVal val="#ppt_x"/>
                                          </p:val>
                                        </p:tav>
                                      </p:tavLst>
                                    </p:anim>
                                    <p:anim calcmode="lin" valueType="num">
                                      <p:cBhvr additive="base">
                                        <p:cTn id="42" dur="2000" fill="hold"/>
                                        <p:tgtEl>
                                          <p:spTgt spid="107">
                                            <p:txEl>
                                              <p:pRg st="9" end="9"/>
                                            </p:txEl>
                                          </p:spTgt>
                                        </p:tgtEl>
                                        <p:attrNameLst>
                                          <p:attrName>ppt_y</p:attrName>
                                        </p:attrNameLst>
                                      </p:cBhvr>
                                      <p:tavLst>
                                        <p:tav tm="0">
                                          <p:val>
                                            <p:strVal val="#ppt_y"/>
                                          </p:val>
                                        </p:tav>
                                        <p:tav tm="100000">
                                          <p:val>
                                            <p:strVal val="#ppt_y"/>
                                          </p:val>
                                        </p:tav>
                                      </p:tavLst>
                                    </p:anim>
                                  </p:childTnLst>
                                </p:cTn>
                              </p:par>
                              <p:par>
                                <p:cTn id="43" presetID="2" presetClass="entr" presetSubtype="2" fill="hold" nodeType="withEffect">
                                  <p:stCondLst>
                                    <p:cond delay="0"/>
                                  </p:stCondLst>
                                  <p:childTnLst>
                                    <p:set>
                                      <p:cBhvr>
                                        <p:cTn id="44" dur="1" fill="hold">
                                          <p:stCondLst>
                                            <p:cond delay="0"/>
                                          </p:stCondLst>
                                        </p:cTn>
                                        <p:tgtEl>
                                          <p:spTgt spid="107">
                                            <p:txEl>
                                              <p:pRg st="10" end="10"/>
                                            </p:txEl>
                                          </p:spTgt>
                                        </p:tgtEl>
                                        <p:attrNameLst>
                                          <p:attrName>style.visibility</p:attrName>
                                        </p:attrNameLst>
                                      </p:cBhvr>
                                      <p:to>
                                        <p:strVal val="visible"/>
                                      </p:to>
                                    </p:set>
                                    <p:anim calcmode="lin" valueType="num">
                                      <p:cBhvr additive="base">
                                        <p:cTn id="45" dur="2000" fill="hold"/>
                                        <p:tgtEl>
                                          <p:spTgt spid="107">
                                            <p:txEl>
                                              <p:pRg st="10" end="10"/>
                                            </p:txEl>
                                          </p:spTgt>
                                        </p:tgtEl>
                                        <p:attrNameLst>
                                          <p:attrName>ppt_x</p:attrName>
                                        </p:attrNameLst>
                                      </p:cBhvr>
                                      <p:tavLst>
                                        <p:tav tm="0">
                                          <p:val>
                                            <p:strVal val="1+#ppt_w/2"/>
                                          </p:val>
                                        </p:tav>
                                        <p:tav tm="100000">
                                          <p:val>
                                            <p:strVal val="#ppt_x"/>
                                          </p:val>
                                        </p:tav>
                                      </p:tavLst>
                                    </p:anim>
                                    <p:anim calcmode="lin" valueType="num">
                                      <p:cBhvr additive="base">
                                        <p:cTn id="46" dur="2000" fill="hold"/>
                                        <p:tgtEl>
                                          <p:spTgt spid="107">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Shape 106"/>
          <p:cNvSpPr/>
          <p:nvPr/>
        </p:nvSpPr>
        <p:spPr>
          <a:xfrm>
            <a:off x="10252673" y="6412056"/>
            <a:ext cx="237245"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sz="2531"/>
              <a:t>6</a:t>
            </a:r>
          </a:p>
        </p:txBody>
      </p:sp>
      <p:sp>
        <p:nvSpPr>
          <p:cNvPr id="107" name="Shape 107"/>
          <p:cNvSpPr/>
          <p:nvPr/>
        </p:nvSpPr>
        <p:spPr>
          <a:xfrm>
            <a:off x="575848" y="1098102"/>
            <a:ext cx="8566628" cy="54113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algn="l"/>
            <a:r>
              <a:rPr lang="en-US" sz="2250" b="1" dirty="0">
                <a:latin typeface="Avenir"/>
              </a:rPr>
              <a:t>Few Weeks	</a:t>
            </a:r>
          </a:p>
          <a:p>
            <a:pPr algn="l"/>
            <a:r>
              <a:rPr lang="en-US" sz="2250" b="1" dirty="0">
                <a:latin typeface="Avenir"/>
              </a:rPr>
              <a:t>		* Diabetic control of sugar level</a:t>
            </a:r>
            <a:endParaRPr lang="en-US" sz="2250" dirty="0">
              <a:latin typeface="Avenir"/>
            </a:endParaRPr>
          </a:p>
          <a:p>
            <a:pPr algn="l"/>
            <a:endParaRPr lang="en-US" sz="2250" b="1" dirty="0">
              <a:latin typeface="Avenir"/>
            </a:endParaRPr>
          </a:p>
          <a:p>
            <a:pPr algn="l"/>
            <a:r>
              <a:rPr lang="en-US" sz="2250" b="1" dirty="0">
                <a:latin typeface="Avenir"/>
              </a:rPr>
              <a:t>2 Months	</a:t>
            </a:r>
          </a:p>
          <a:p>
            <a:pPr algn="l"/>
            <a:r>
              <a:rPr lang="en-US" sz="2250" b="1" dirty="0">
                <a:latin typeface="Avenir"/>
              </a:rPr>
              <a:t>		* Low blood pressure helped</a:t>
            </a:r>
            <a:endParaRPr lang="en-US" sz="2250" dirty="0">
              <a:latin typeface="Avenir"/>
            </a:endParaRPr>
          </a:p>
          <a:p>
            <a:pPr algn="l"/>
            <a:r>
              <a:rPr lang="en-US" sz="2250" b="1" dirty="0">
                <a:latin typeface="Avenir"/>
              </a:rPr>
              <a:t>		* Menstrual cycle irregularity helped</a:t>
            </a:r>
            <a:endParaRPr lang="en-US" sz="2250" dirty="0">
              <a:latin typeface="Avenir"/>
            </a:endParaRPr>
          </a:p>
          <a:p>
            <a:pPr algn="l"/>
            <a:r>
              <a:rPr lang="en-US" sz="2250" b="1" dirty="0">
                <a:latin typeface="Avenir"/>
              </a:rPr>
              <a:t>		* Hot flashes nearly gone</a:t>
            </a:r>
            <a:endParaRPr lang="en-US" sz="2250" dirty="0">
              <a:latin typeface="Avenir"/>
            </a:endParaRPr>
          </a:p>
          <a:p>
            <a:pPr algn="l"/>
            <a:endParaRPr lang="en-US" sz="2250" b="1" dirty="0">
              <a:latin typeface="Avenir"/>
            </a:endParaRPr>
          </a:p>
          <a:p>
            <a:pPr algn="l"/>
            <a:r>
              <a:rPr lang="en-US" sz="2250" b="1" dirty="0">
                <a:latin typeface="Avenir"/>
              </a:rPr>
              <a:t>Few months	</a:t>
            </a:r>
          </a:p>
          <a:p>
            <a:pPr algn="l"/>
            <a:r>
              <a:rPr lang="en-US" sz="2250" b="1" dirty="0">
                <a:latin typeface="Avenir"/>
              </a:rPr>
              <a:t>		* Eye pressure, glaucoma normalized-gradually</a:t>
            </a:r>
            <a:endParaRPr lang="en-US" sz="2250" dirty="0">
              <a:latin typeface="Avenir"/>
            </a:endParaRPr>
          </a:p>
          <a:p>
            <a:pPr algn="l"/>
            <a:r>
              <a:rPr lang="en-US" sz="2250" b="1" dirty="0">
                <a:latin typeface="Avenir"/>
              </a:rPr>
              <a:t>		* Intestinal and bowel problems helped</a:t>
            </a:r>
            <a:endParaRPr lang="en-US" sz="2250" dirty="0">
              <a:latin typeface="Avenir"/>
            </a:endParaRPr>
          </a:p>
          <a:p>
            <a:pPr algn="l"/>
            <a:r>
              <a:rPr lang="en-US" sz="2250" b="1" dirty="0">
                <a:latin typeface="Avenir"/>
              </a:rPr>
              <a:t>		* Hair growth for both men and women returned and 		   with natural color</a:t>
            </a:r>
            <a:endParaRPr lang="en-US" sz="2250" dirty="0">
              <a:latin typeface="Avenir"/>
            </a:endParaRPr>
          </a:p>
        </p:txBody>
      </p:sp>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pic>
        <p:nvPicPr>
          <p:cNvPr id="2" name="Picture 1" descr="A bottle of vitamins&#10;&#10;Description automatically generated">
            <a:extLst>
              <a:ext uri="{FF2B5EF4-FFF2-40B4-BE49-F238E27FC236}">
                <a16:creationId xmlns:a16="http://schemas.microsoft.com/office/drawing/2014/main" id="{233F48B9-359E-56CB-2096-B8CC42A0230E}"/>
              </a:ext>
            </a:extLst>
          </p:cNvPr>
          <p:cNvPicPr>
            <a:picLocks noChangeAspect="1"/>
          </p:cNvPicPr>
          <p:nvPr/>
        </p:nvPicPr>
        <p:blipFill>
          <a:blip r:embed="rId2"/>
          <a:stretch>
            <a:fillRect/>
          </a:stretch>
        </p:blipFill>
        <p:spPr>
          <a:xfrm>
            <a:off x="9750440" y="418889"/>
            <a:ext cx="2241564" cy="3300685"/>
          </a:xfrm>
          <a:prstGeom prst="rect">
            <a:avLst/>
          </a:prstGeom>
        </p:spPr>
      </p:pic>
      <p:pic>
        <p:nvPicPr>
          <p:cNvPr id="3" name="Picture 2" descr="A white bottle with green label&#10;&#10;Description automatically generated">
            <a:extLst>
              <a:ext uri="{FF2B5EF4-FFF2-40B4-BE49-F238E27FC236}">
                <a16:creationId xmlns:a16="http://schemas.microsoft.com/office/drawing/2014/main" id="{8A7563D8-95CC-58D4-D1C7-B893FCFBD005}"/>
              </a:ext>
            </a:extLst>
          </p:cNvPr>
          <p:cNvPicPr>
            <a:picLocks noChangeAspect="1"/>
          </p:cNvPicPr>
          <p:nvPr/>
        </p:nvPicPr>
        <p:blipFill>
          <a:blip r:embed="rId3"/>
          <a:stretch>
            <a:fillRect/>
          </a:stretch>
        </p:blipFill>
        <p:spPr>
          <a:xfrm>
            <a:off x="7332839" y="405694"/>
            <a:ext cx="2241563" cy="3300684"/>
          </a:xfrm>
          <a:prstGeom prst="rect">
            <a:avLst/>
          </a:prstGeom>
        </p:spPr>
      </p:pic>
      <p:pic>
        <p:nvPicPr>
          <p:cNvPr id="4" name="Picture 3" descr="A bottle with a green label&#10;&#10;Description automatically generated">
            <a:extLst>
              <a:ext uri="{FF2B5EF4-FFF2-40B4-BE49-F238E27FC236}">
                <a16:creationId xmlns:a16="http://schemas.microsoft.com/office/drawing/2014/main" id="{E34D01F3-BB73-35DB-9D59-5BC15A8C7A4A}"/>
              </a:ext>
            </a:extLst>
          </p:cNvPr>
          <p:cNvPicPr>
            <a:picLocks noChangeAspect="1"/>
          </p:cNvPicPr>
          <p:nvPr/>
        </p:nvPicPr>
        <p:blipFill>
          <a:blip r:embed="rId4"/>
          <a:stretch>
            <a:fillRect/>
          </a:stretch>
        </p:blipFill>
        <p:spPr>
          <a:xfrm>
            <a:off x="8385140" y="82743"/>
            <a:ext cx="2276989" cy="3804040"/>
          </a:xfrm>
          <a:prstGeom prst="rect">
            <a:avLst/>
          </a:prstGeom>
        </p:spPr>
      </p:pic>
      <p:sp>
        <p:nvSpPr>
          <p:cNvPr id="5" name="Rectangle 4">
            <a:extLst>
              <a:ext uri="{FF2B5EF4-FFF2-40B4-BE49-F238E27FC236}">
                <a16:creationId xmlns:a16="http://schemas.microsoft.com/office/drawing/2014/main" id="{15D01F54-BC42-829C-2BD9-54A53BAED98A}"/>
              </a:ext>
            </a:extLst>
          </p:cNvPr>
          <p:cNvSpPr/>
          <p:nvPr/>
        </p:nvSpPr>
        <p:spPr>
          <a:xfrm>
            <a:off x="0" y="0"/>
            <a:ext cx="5495544"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Title 1">
            <a:extLst>
              <a:ext uri="{FF2B5EF4-FFF2-40B4-BE49-F238E27FC236}">
                <a16:creationId xmlns:a16="http://schemas.microsoft.com/office/drawing/2014/main" id="{76C0DEBB-F64C-C2EA-98FF-05BF5C8FD5BD}"/>
              </a:ext>
            </a:extLst>
          </p:cNvPr>
          <p:cNvSpPr txBox="1">
            <a:spLocks/>
          </p:cNvSpPr>
          <p:nvPr/>
        </p:nvSpPr>
        <p:spPr>
          <a:xfrm>
            <a:off x="351692" y="208291"/>
            <a:ext cx="4916499" cy="56686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dirty="0">
                <a:solidFill>
                  <a:schemeClr val="bg1"/>
                </a:solidFill>
                <a:latin typeface="SteakAndCheese Brush" pitchFamily="2" charset="77"/>
                <a:ea typeface="Gotham-Light" charset="0"/>
                <a:cs typeface="Arial" panose="020B0604020202020204" pitchFamily="34" charset="0"/>
              </a:rPr>
              <a:t>Indium + Real World …</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anim calcmode="lin" valueType="num">
                                      <p:cBhvr additive="base">
                                        <p:cTn id="7" dur="2000" fill="hold"/>
                                        <p:tgtEl>
                                          <p:spTgt spid="107">
                                            <p:txEl>
                                              <p:pRg st="0" end="0"/>
                                            </p:txEl>
                                          </p:spTgt>
                                        </p:tgtEl>
                                        <p:attrNameLst>
                                          <p:attrName>ppt_x</p:attrName>
                                        </p:attrNameLst>
                                      </p:cBhvr>
                                      <p:tavLst>
                                        <p:tav tm="0">
                                          <p:val>
                                            <p:strVal val="1+#ppt_w/2"/>
                                          </p:val>
                                        </p:tav>
                                        <p:tav tm="100000">
                                          <p:val>
                                            <p:strVal val="#ppt_x"/>
                                          </p:val>
                                        </p:tav>
                                      </p:tavLst>
                                    </p:anim>
                                    <p:anim calcmode="lin" valueType="num">
                                      <p:cBhvr additive="base">
                                        <p:cTn id="8" dur="2000" fill="hold"/>
                                        <p:tgtEl>
                                          <p:spTgt spid="107">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anim calcmode="lin" valueType="num">
                                      <p:cBhvr additive="base">
                                        <p:cTn id="11" dur="2000" fill="hold"/>
                                        <p:tgtEl>
                                          <p:spTgt spid="107">
                                            <p:txEl>
                                              <p:pRg st="1" end="1"/>
                                            </p:txEl>
                                          </p:spTgt>
                                        </p:tgtEl>
                                        <p:attrNameLst>
                                          <p:attrName>ppt_x</p:attrName>
                                        </p:attrNameLst>
                                      </p:cBhvr>
                                      <p:tavLst>
                                        <p:tav tm="0">
                                          <p:val>
                                            <p:strVal val="1+#ppt_w/2"/>
                                          </p:val>
                                        </p:tav>
                                        <p:tav tm="100000">
                                          <p:val>
                                            <p:strVal val="#ppt_x"/>
                                          </p:val>
                                        </p:tav>
                                      </p:tavLst>
                                    </p:anim>
                                    <p:anim calcmode="lin" valueType="num">
                                      <p:cBhvr additive="base">
                                        <p:cTn id="12" dur="2000" fill="hold"/>
                                        <p:tgtEl>
                                          <p:spTgt spid="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nodeType="clickEffect">
                                  <p:stCondLst>
                                    <p:cond delay="0"/>
                                  </p:stCondLst>
                                  <p:childTnLst>
                                    <p:set>
                                      <p:cBhvr>
                                        <p:cTn id="16" dur="1" fill="hold">
                                          <p:stCondLst>
                                            <p:cond delay="0"/>
                                          </p:stCondLst>
                                        </p:cTn>
                                        <p:tgtEl>
                                          <p:spTgt spid="107">
                                            <p:txEl>
                                              <p:pRg st="3" end="3"/>
                                            </p:txEl>
                                          </p:spTgt>
                                        </p:tgtEl>
                                        <p:attrNameLst>
                                          <p:attrName>style.visibility</p:attrName>
                                        </p:attrNameLst>
                                      </p:cBhvr>
                                      <p:to>
                                        <p:strVal val="visible"/>
                                      </p:to>
                                    </p:set>
                                    <p:anim calcmode="lin" valueType="num">
                                      <p:cBhvr additive="base">
                                        <p:cTn id="17" dur="2000" fill="hold"/>
                                        <p:tgtEl>
                                          <p:spTgt spid="107">
                                            <p:txEl>
                                              <p:pRg st="3" end="3"/>
                                            </p:txEl>
                                          </p:spTgt>
                                        </p:tgtEl>
                                        <p:attrNameLst>
                                          <p:attrName>ppt_x</p:attrName>
                                        </p:attrNameLst>
                                      </p:cBhvr>
                                      <p:tavLst>
                                        <p:tav tm="0">
                                          <p:val>
                                            <p:strVal val="1+#ppt_w/2"/>
                                          </p:val>
                                        </p:tav>
                                        <p:tav tm="100000">
                                          <p:val>
                                            <p:strVal val="#ppt_x"/>
                                          </p:val>
                                        </p:tav>
                                      </p:tavLst>
                                    </p:anim>
                                    <p:anim calcmode="lin" valueType="num">
                                      <p:cBhvr additive="base">
                                        <p:cTn id="18" dur="2000" fill="hold"/>
                                        <p:tgtEl>
                                          <p:spTgt spid="107">
                                            <p:txEl>
                                              <p:pRg st="3" end="3"/>
                                            </p:txEl>
                                          </p:spTgt>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07">
                                            <p:txEl>
                                              <p:pRg st="4" end="4"/>
                                            </p:txEl>
                                          </p:spTgt>
                                        </p:tgtEl>
                                        <p:attrNameLst>
                                          <p:attrName>style.visibility</p:attrName>
                                        </p:attrNameLst>
                                      </p:cBhvr>
                                      <p:to>
                                        <p:strVal val="visible"/>
                                      </p:to>
                                    </p:set>
                                    <p:anim calcmode="lin" valueType="num">
                                      <p:cBhvr additive="base">
                                        <p:cTn id="21" dur="2000" fill="hold"/>
                                        <p:tgtEl>
                                          <p:spTgt spid="107">
                                            <p:txEl>
                                              <p:pRg st="4" end="4"/>
                                            </p:txEl>
                                          </p:spTgt>
                                        </p:tgtEl>
                                        <p:attrNameLst>
                                          <p:attrName>ppt_x</p:attrName>
                                        </p:attrNameLst>
                                      </p:cBhvr>
                                      <p:tavLst>
                                        <p:tav tm="0">
                                          <p:val>
                                            <p:strVal val="1+#ppt_w/2"/>
                                          </p:val>
                                        </p:tav>
                                        <p:tav tm="100000">
                                          <p:val>
                                            <p:strVal val="#ppt_x"/>
                                          </p:val>
                                        </p:tav>
                                      </p:tavLst>
                                    </p:anim>
                                    <p:anim calcmode="lin" valueType="num">
                                      <p:cBhvr additive="base">
                                        <p:cTn id="22" dur="2000" fill="hold"/>
                                        <p:tgtEl>
                                          <p:spTgt spid="107">
                                            <p:txEl>
                                              <p:pRg st="4" end="4"/>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07">
                                            <p:txEl>
                                              <p:pRg st="5" end="5"/>
                                            </p:txEl>
                                          </p:spTgt>
                                        </p:tgtEl>
                                        <p:attrNameLst>
                                          <p:attrName>style.visibility</p:attrName>
                                        </p:attrNameLst>
                                      </p:cBhvr>
                                      <p:to>
                                        <p:strVal val="visible"/>
                                      </p:to>
                                    </p:set>
                                    <p:anim calcmode="lin" valueType="num">
                                      <p:cBhvr additive="base">
                                        <p:cTn id="25" dur="2000" fill="hold"/>
                                        <p:tgtEl>
                                          <p:spTgt spid="107">
                                            <p:txEl>
                                              <p:pRg st="5" end="5"/>
                                            </p:txEl>
                                          </p:spTgt>
                                        </p:tgtEl>
                                        <p:attrNameLst>
                                          <p:attrName>ppt_x</p:attrName>
                                        </p:attrNameLst>
                                      </p:cBhvr>
                                      <p:tavLst>
                                        <p:tav tm="0">
                                          <p:val>
                                            <p:strVal val="1+#ppt_w/2"/>
                                          </p:val>
                                        </p:tav>
                                        <p:tav tm="100000">
                                          <p:val>
                                            <p:strVal val="#ppt_x"/>
                                          </p:val>
                                        </p:tav>
                                      </p:tavLst>
                                    </p:anim>
                                    <p:anim calcmode="lin" valueType="num">
                                      <p:cBhvr additive="base">
                                        <p:cTn id="26" dur="2000" fill="hold"/>
                                        <p:tgtEl>
                                          <p:spTgt spid="107">
                                            <p:txEl>
                                              <p:pRg st="5" end="5"/>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107">
                                            <p:txEl>
                                              <p:pRg st="6" end="6"/>
                                            </p:txEl>
                                          </p:spTgt>
                                        </p:tgtEl>
                                        <p:attrNameLst>
                                          <p:attrName>style.visibility</p:attrName>
                                        </p:attrNameLst>
                                      </p:cBhvr>
                                      <p:to>
                                        <p:strVal val="visible"/>
                                      </p:to>
                                    </p:set>
                                    <p:anim calcmode="lin" valueType="num">
                                      <p:cBhvr additive="base">
                                        <p:cTn id="29" dur="2000" fill="hold"/>
                                        <p:tgtEl>
                                          <p:spTgt spid="107">
                                            <p:txEl>
                                              <p:pRg st="6" end="6"/>
                                            </p:txEl>
                                          </p:spTgt>
                                        </p:tgtEl>
                                        <p:attrNameLst>
                                          <p:attrName>ppt_x</p:attrName>
                                        </p:attrNameLst>
                                      </p:cBhvr>
                                      <p:tavLst>
                                        <p:tav tm="0">
                                          <p:val>
                                            <p:strVal val="1+#ppt_w/2"/>
                                          </p:val>
                                        </p:tav>
                                        <p:tav tm="100000">
                                          <p:val>
                                            <p:strVal val="#ppt_x"/>
                                          </p:val>
                                        </p:tav>
                                      </p:tavLst>
                                    </p:anim>
                                    <p:anim calcmode="lin" valueType="num">
                                      <p:cBhvr additive="base">
                                        <p:cTn id="30" dur="2000" fill="hold"/>
                                        <p:tgtEl>
                                          <p:spTgt spid="10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107">
                                            <p:txEl>
                                              <p:pRg st="8" end="8"/>
                                            </p:txEl>
                                          </p:spTgt>
                                        </p:tgtEl>
                                        <p:attrNameLst>
                                          <p:attrName>style.visibility</p:attrName>
                                        </p:attrNameLst>
                                      </p:cBhvr>
                                      <p:to>
                                        <p:strVal val="visible"/>
                                      </p:to>
                                    </p:set>
                                    <p:anim calcmode="lin" valueType="num">
                                      <p:cBhvr additive="base">
                                        <p:cTn id="35" dur="2000" fill="hold"/>
                                        <p:tgtEl>
                                          <p:spTgt spid="107">
                                            <p:txEl>
                                              <p:pRg st="8" end="8"/>
                                            </p:txEl>
                                          </p:spTgt>
                                        </p:tgtEl>
                                        <p:attrNameLst>
                                          <p:attrName>ppt_x</p:attrName>
                                        </p:attrNameLst>
                                      </p:cBhvr>
                                      <p:tavLst>
                                        <p:tav tm="0">
                                          <p:val>
                                            <p:strVal val="1+#ppt_w/2"/>
                                          </p:val>
                                        </p:tav>
                                        <p:tav tm="100000">
                                          <p:val>
                                            <p:strVal val="#ppt_x"/>
                                          </p:val>
                                        </p:tav>
                                      </p:tavLst>
                                    </p:anim>
                                    <p:anim calcmode="lin" valueType="num">
                                      <p:cBhvr additive="base">
                                        <p:cTn id="36" dur="2000" fill="hold"/>
                                        <p:tgtEl>
                                          <p:spTgt spid="107">
                                            <p:txEl>
                                              <p:pRg st="8" end="8"/>
                                            </p:txEl>
                                          </p:spTgt>
                                        </p:tgtEl>
                                        <p:attrNameLst>
                                          <p:attrName>ppt_y</p:attrName>
                                        </p:attrNameLst>
                                      </p:cBhvr>
                                      <p:tavLst>
                                        <p:tav tm="0">
                                          <p:val>
                                            <p:strVal val="#ppt_y"/>
                                          </p:val>
                                        </p:tav>
                                        <p:tav tm="100000">
                                          <p:val>
                                            <p:strVal val="#ppt_y"/>
                                          </p:val>
                                        </p:tav>
                                      </p:tavLst>
                                    </p:anim>
                                  </p:childTnLst>
                                </p:cTn>
                              </p:par>
                              <p:par>
                                <p:cTn id="37" presetID="2" presetClass="entr" presetSubtype="2" fill="hold" nodeType="withEffect">
                                  <p:stCondLst>
                                    <p:cond delay="0"/>
                                  </p:stCondLst>
                                  <p:childTnLst>
                                    <p:set>
                                      <p:cBhvr>
                                        <p:cTn id="38" dur="1" fill="hold">
                                          <p:stCondLst>
                                            <p:cond delay="0"/>
                                          </p:stCondLst>
                                        </p:cTn>
                                        <p:tgtEl>
                                          <p:spTgt spid="107">
                                            <p:txEl>
                                              <p:pRg st="9" end="9"/>
                                            </p:txEl>
                                          </p:spTgt>
                                        </p:tgtEl>
                                        <p:attrNameLst>
                                          <p:attrName>style.visibility</p:attrName>
                                        </p:attrNameLst>
                                      </p:cBhvr>
                                      <p:to>
                                        <p:strVal val="visible"/>
                                      </p:to>
                                    </p:set>
                                    <p:anim calcmode="lin" valueType="num">
                                      <p:cBhvr additive="base">
                                        <p:cTn id="39" dur="2000" fill="hold"/>
                                        <p:tgtEl>
                                          <p:spTgt spid="107">
                                            <p:txEl>
                                              <p:pRg st="9" end="9"/>
                                            </p:txEl>
                                          </p:spTgt>
                                        </p:tgtEl>
                                        <p:attrNameLst>
                                          <p:attrName>ppt_x</p:attrName>
                                        </p:attrNameLst>
                                      </p:cBhvr>
                                      <p:tavLst>
                                        <p:tav tm="0">
                                          <p:val>
                                            <p:strVal val="1+#ppt_w/2"/>
                                          </p:val>
                                        </p:tav>
                                        <p:tav tm="100000">
                                          <p:val>
                                            <p:strVal val="#ppt_x"/>
                                          </p:val>
                                        </p:tav>
                                      </p:tavLst>
                                    </p:anim>
                                    <p:anim calcmode="lin" valueType="num">
                                      <p:cBhvr additive="base">
                                        <p:cTn id="40" dur="2000" fill="hold"/>
                                        <p:tgtEl>
                                          <p:spTgt spid="107">
                                            <p:txEl>
                                              <p:pRg st="9" end="9"/>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07">
                                            <p:txEl>
                                              <p:pRg st="10" end="10"/>
                                            </p:txEl>
                                          </p:spTgt>
                                        </p:tgtEl>
                                        <p:attrNameLst>
                                          <p:attrName>style.visibility</p:attrName>
                                        </p:attrNameLst>
                                      </p:cBhvr>
                                      <p:to>
                                        <p:strVal val="visible"/>
                                      </p:to>
                                    </p:set>
                                    <p:anim calcmode="lin" valueType="num">
                                      <p:cBhvr additive="base">
                                        <p:cTn id="43" dur="2000" fill="hold"/>
                                        <p:tgtEl>
                                          <p:spTgt spid="107">
                                            <p:txEl>
                                              <p:pRg st="10" end="10"/>
                                            </p:txEl>
                                          </p:spTgt>
                                        </p:tgtEl>
                                        <p:attrNameLst>
                                          <p:attrName>ppt_x</p:attrName>
                                        </p:attrNameLst>
                                      </p:cBhvr>
                                      <p:tavLst>
                                        <p:tav tm="0">
                                          <p:val>
                                            <p:strVal val="1+#ppt_w/2"/>
                                          </p:val>
                                        </p:tav>
                                        <p:tav tm="100000">
                                          <p:val>
                                            <p:strVal val="#ppt_x"/>
                                          </p:val>
                                        </p:tav>
                                      </p:tavLst>
                                    </p:anim>
                                    <p:anim calcmode="lin" valueType="num">
                                      <p:cBhvr additive="base">
                                        <p:cTn id="44" dur="2000" fill="hold"/>
                                        <p:tgtEl>
                                          <p:spTgt spid="107">
                                            <p:txEl>
                                              <p:pRg st="10" end="10"/>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107">
                                            <p:txEl>
                                              <p:pRg st="11" end="11"/>
                                            </p:txEl>
                                          </p:spTgt>
                                        </p:tgtEl>
                                        <p:attrNameLst>
                                          <p:attrName>style.visibility</p:attrName>
                                        </p:attrNameLst>
                                      </p:cBhvr>
                                      <p:to>
                                        <p:strVal val="visible"/>
                                      </p:to>
                                    </p:set>
                                    <p:anim calcmode="lin" valueType="num">
                                      <p:cBhvr additive="base">
                                        <p:cTn id="47" dur="2000" fill="hold"/>
                                        <p:tgtEl>
                                          <p:spTgt spid="107">
                                            <p:txEl>
                                              <p:pRg st="11" end="11"/>
                                            </p:txEl>
                                          </p:spTgt>
                                        </p:tgtEl>
                                        <p:attrNameLst>
                                          <p:attrName>ppt_x</p:attrName>
                                        </p:attrNameLst>
                                      </p:cBhvr>
                                      <p:tavLst>
                                        <p:tav tm="0">
                                          <p:val>
                                            <p:strVal val="1+#ppt_w/2"/>
                                          </p:val>
                                        </p:tav>
                                        <p:tav tm="100000">
                                          <p:val>
                                            <p:strVal val="#ppt_x"/>
                                          </p:val>
                                        </p:tav>
                                      </p:tavLst>
                                    </p:anim>
                                    <p:anim calcmode="lin" valueType="num">
                                      <p:cBhvr additive="base">
                                        <p:cTn id="48" dur="2000" fill="hold"/>
                                        <p:tgtEl>
                                          <p:spTgt spid="107">
                                            <p:txEl>
                                              <p:pRg st="11" end="1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1543" y="2020868"/>
            <a:ext cx="7083029" cy="22265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57200" indent="-457200" defTabSz="410751" latinLnBrk="1" hangingPunct="0">
              <a:buFont typeface="+mj-lt"/>
              <a:buAutoNum type="arabicParenR"/>
            </a:pPr>
            <a:r>
              <a:rPr lang="en-US" sz="2800" dirty="0">
                <a:solidFill>
                  <a:schemeClr val="bg1"/>
                </a:solidFill>
                <a:latin typeface="Montserrat" panose="00000500000000000000" pitchFamily="2" charset="0"/>
                <a:sym typeface="Helvetica Light"/>
              </a:rPr>
              <a:t>Mechanical Relief</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rPr>
              <a:t>Hormone Replacement Therapy</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sym typeface="Helvetica Light"/>
              </a:rPr>
              <a:t>Bio-Identical Hormones</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rPr>
              <a:t>Phytoestrogen &amp; androgen</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sym typeface="Helvetica Light"/>
              </a:rPr>
              <a:t>Essential Trace Elements</a:t>
            </a:r>
          </a:p>
        </p:txBody>
      </p:sp>
      <p:sp>
        <p:nvSpPr>
          <p:cNvPr id="11" name="Shape 84"/>
          <p:cNvSpPr/>
          <p:nvPr/>
        </p:nvSpPr>
        <p:spPr>
          <a:xfrm>
            <a:off x="528252" y="209795"/>
            <a:ext cx="7279237" cy="1734129"/>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3600" dirty="0">
                <a:solidFill>
                  <a:schemeClr val="bg1"/>
                </a:solidFill>
                <a:latin typeface="Montserrat" panose="00000500000000000000" pitchFamily="2" charset="0"/>
              </a:rPr>
              <a:t>Remember the title of this talk!</a:t>
            </a:r>
          </a:p>
          <a:p>
            <a:pPr lvl="0">
              <a:defRPr sz="1800" b="0">
                <a:solidFill>
                  <a:srgbClr val="000000"/>
                </a:solidFill>
              </a:defRPr>
            </a:pPr>
            <a:r>
              <a:rPr lang="en-US" sz="3600" dirty="0">
                <a:solidFill>
                  <a:schemeClr val="bg1"/>
                </a:solidFill>
                <a:latin typeface="Montserrat" panose="00000500000000000000" pitchFamily="2" charset="0"/>
              </a:rPr>
              <a:t>Revitalizing Health: A Natural </a:t>
            </a:r>
          </a:p>
          <a:p>
            <a:pPr lvl="0">
              <a:defRPr sz="1800" b="0">
                <a:solidFill>
                  <a:srgbClr val="000000"/>
                </a:solidFill>
              </a:defRPr>
            </a:pPr>
            <a:r>
              <a:rPr lang="en-US" sz="3600" dirty="0">
                <a:solidFill>
                  <a:schemeClr val="bg1"/>
                </a:solidFill>
                <a:latin typeface="Montserrat" panose="00000500000000000000" pitchFamily="2" charset="0"/>
              </a:rPr>
              <a:t>Solution to Hormone Balance</a:t>
            </a:r>
            <a:endParaRPr sz="3600" dirty="0">
              <a:solidFill>
                <a:schemeClr val="bg1"/>
              </a:solidFill>
              <a:latin typeface="Montserrat" panose="00000500000000000000" pitchFamily="2" charset="0"/>
            </a:endParaRPr>
          </a:p>
        </p:txBody>
      </p:sp>
      <p:sp>
        <p:nvSpPr>
          <p:cNvPr id="2" name="Title 1">
            <a:extLst>
              <a:ext uri="{FF2B5EF4-FFF2-40B4-BE49-F238E27FC236}">
                <a16:creationId xmlns:a16="http://schemas.microsoft.com/office/drawing/2014/main" id="{3F22E783-635B-83B7-A120-B742BA172A0B}"/>
              </a:ext>
            </a:extLst>
          </p:cNvPr>
          <p:cNvSpPr>
            <a:spLocks noGrp="1"/>
          </p:cNvSpPr>
          <p:nvPr>
            <p:ph type="ctrTitle"/>
          </p:nvPr>
        </p:nvSpPr>
        <p:spPr>
          <a:xfrm>
            <a:off x="5982529" y="4446003"/>
            <a:ext cx="6125388" cy="1868160"/>
          </a:xfrm>
        </p:spPr>
        <p:txBody>
          <a:bodyPr>
            <a:normAutofit/>
          </a:bodyPr>
          <a:lstStyle/>
          <a:p>
            <a:r>
              <a:rPr lang="en-US" sz="4000" i="1" dirty="0"/>
              <a:t>Living Better Through </a:t>
            </a:r>
            <a:r>
              <a:rPr lang="en-US" i="1" dirty="0"/>
              <a:t>Nature</a:t>
            </a:r>
          </a:p>
        </p:txBody>
      </p:sp>
    </p:spTree>
    <p:extLst>
      <p:ext uri="{BB962C8B-B14F-4D97-AF65-F5344CB8AC3E}">
        <p14:creationId xmlns:p14="http://schemas.microsoft.com/office/powerpoint/2010/main" val="42509268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81543" y="2020868"/>
            <a:ext cx="7083029" cy="22265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57200" indent="-457200" defTabSz="410751" latinLnBrk="1" hangingPunct="0">
              <a:buFont typeface="+mj-lt"/>
              <a:buAutoNum type="arabicParenR"/>
            </a:pPr>
            <a:r>
              <a:rPr lang="en-US" sz="2800" strike="sngStrike" dirty="0">
                <a:solidFill>
                  <a:schemeClr val="bg1"/>
                </a:solidFill>
                <a:latin typeface="Montserrat" panose="00000500000000000000" pitchFamily="2" charset="0"/>
                <a:sym typeface="Helvetica Light"/>
              </a:rPr>
              <a:t>Mechanical Relief</a:t>
            </a:r>
          </a:p>
          <a:p>
            <a:pPr marL="514350" indent="-514350" defTabSz="410751" latinLnBrk="1" hangingPunct="0">
              <a:buFont typeface="+mj-lt"/>
              <a:buAutoNum type="arabicParenR"/>
            </a:pPr>
            <a:r>
              <a:rPr lang="en-US" sz="2800" strike="sngStrike" dirty="0">
                <a:solidFill>
                  <a:schemeClr val="bg1"/>
                </a:solidFill>
                <a:latin typeface="Montserrat" panose="00000500000000000000" pitchFamily="2" charset="0"/>
              </a:rPr>
              <a:t>Hormone Replacement Therapy</a:t>
            </a:r>
          </a:p>
          <a:p>
            <a:pPr marL="514350" indent="-514350" defTabSz="410751" latinLnBrk="1" hangingPunct="0">
              <a:buFont typeface="+mj-lt"/>
              <a:buAutoNum type="arabicParenR"/>
            </a:pPr>
            <a:r>
              <a:rPr lang="en-US" sz="2800" strike="sngStrike" dirty="0">
                <a:solidFill>
                  <a:schemeClr val="bg1"/>
                </a:solidFill>
                <a:latin typeface="Montserrat" panose="00000500000000000000" pitchFamily="2" charset="0"/>
                <a:sym typeface="Helvetica Light"/>
              </a:rPr>
              <a:t>Bio-Identical Hormones</a:t>
            </a:r>
          </a:p>
          <a:p>
            <a:pPr marL="514350" indent="-514350" defTabSz="410751" latinLnBrk="1" hangingPunct="0">
              <a:buFont typeface="+mj-lt"/>
              <a:buAutoNum type="arabicParenR"/>
            </a:pPr>
            <a:r>
              <a:rPr lang="en-US" sz="2800" strike="sngStrike" dirty="0">
                <a:solidFill>
                  <a:schemeClr val="bg1"/>
                </a:solidFill>
                <a:latin typeface="Montserrat" panose="00000500000000000000" pitchFamily="2" charset="0"/>
              </a:rPr>
              <a:t>Phytoestrogen &amp; androgen</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sym typeface="Helvetica Light"/>
              </a:rPr>
              <a:t>Essential Trace Elements</a:t>
            </a:r>
          </a:p>
        </p:txBody>
      </p:sp>
      <p:sp>
        <p:nvSpPr>
          <p:cNvPr id="11" name="Shape 84"/>
          <p:cNvSpPr/>
          <p:nvPr/>
        </p:nvSpPr>
        <p:spPr>
          <a:xfrm>
            <a:off x="528252" y="117462"/>
            <a:ext cx="7622279" cy="1918795"/>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b="1">
                <a:solidFill>
                  <a:srgbClr val="FFFFFF"/>
                </a:solidFill>
              </a:defRPr>
            </a:lvl1pPr>
          </a:lstStyle>
          <a:p>
            <a:pPr lvl="0">
              <a:defRPr sz="1800" b="0">
                <a:solidFill>
                  <a:srgbClr val="000000"/>
                </a:solidFill>
              </a:defRPr>
            </a:pPr>
            <a:r>
              <a:rPr lang="en-US" sz="3600" dirty="0">
                <a:solidFill>
                  <a:schemeClr val="bg1"/>
                </a:solidFill>
                <a:latin typeface="Montserrat" panose="00000500000000000000" pitchFamily="2" charset="0"/>
              </a:rPr>
              <a:t>Remember the title of this talk!</a:t>
            </a:r>
          </a:p>
          <a:p>
            <a:pPr lvl="0">
              <a:defRPr sz="1800" b="0">
                <a:solidFill>
                  <a:srgbClr val="000000"/>
                </a:solidFill>
              </a:defRPr>
            </a:pPr>
            <a:r>
              <a:rPr lang="en-US" sz="3600" dirty="0">
                <a:solidFill>
                  <a:schemeClr val="bg1"/>
                </a:solidFill>
                <a:latin typeface="Montserrat" panose="00000500000000000000" pitchFamily="2" charset="0"/>
              </a:rPr>
              <a:t>Revitalizing Health: A </a:t>
            </a:r>
            <a:r>
              <a:rPr lang="en-US" sz="4800" i="1" dirty="0">
                <a:solidFill>
                  <a:schemeClr val="bg1"/>
                </a:solidFill>
                <a:latin typeface="Montserrat" panose="00000500000000000000" pitchFamily="2" charset="0"/>
              </a:rPr>
              <a:t>Natural</a:t>
            </a:r>
            <a:r>
              <a:rPr lang="en-US" sz="3600" dirty="0">
                <a:solidFill>
                  <a:schemeClr val="bg1"/>
                </a:solidFill>
                <a:latin typeface="Montserrat" panose="00000500000000000000" pitchFamily="2" charset="0"/>
              </a:rPr>
              <a:t> </a:t>
            </a:r>
          </a:p>
          <a:p>
            <a:pPr lvl="0">
              <a:defRPr sz="1800" b="0">
                <a:solidFill>
                  <a:srgbClr val="000000"/>
                </a:solidFill>
              </a:defRPr>
            </a:pPr>
            <a:r>
              <a:rPr lang="en-US" sz="3600" dirty="0">
                <a:solidFill>
                  <a:schemeClr val="bg1"/>
                </a:solidFill>
                <a:latin typeface="Montserrat" panose="00000500000000000000" pitchFamily="2" charset="0"/>
              </a:rPr>
              <a:t>Solution to Hormone Balance</a:t>
            </a:r>
            <a:endParaRPr sz="3600" dirty="0">
              <a:solidFill>
                <a:schemeClr val="bg1"/>
              </a:solidFill>
              <a:latin typeface="Montserrat" panose="00000500000000000000" pitchFamily="2" charset="0"/>
            </a:endParaRPr>
          </a:p>
        </p:txBody>
      </p:sp>
      <p:sp>
        <p:nvSpPr>
          <p:cNvPr id="2" name="Title 1">
            <a:extLst>
              <a:ext uri="{FF2B5EF4-FFF2-40B4-BE49-F238E27FC236}">
                <a16:creationId xmlns:a16="http://schemas.microsoft.com/office/drawing/2014/main" id="{3F22E783-635B-83B7-A120-B742BA172A0B}"/>
              </a:ext>
            </a:extLst>
          </p:cNvPr>
          <p:cNvSpPr>
            <a:spLocks noGrp="1"/>
          </p:cNvSpPr>
          <p:nvPr>
            <p:ph type="ctrTitle"/>
          </p:nvPr>
        </p:nvSpPr>
        <p:spPr>
          <a:xfrm>
            <a:off x="5982529" y="4446003"/>
            <a:ext cx="6125388" cy="1868160"/>
          </a:xfrm>
        </p:spPr>
        <p:txBody>
          <a:bodyPr>
            <a:normAutofit fontScale="90000"/>
          </a:bodyPr>
          <a:lstStyle/>
          <a:p>
            <a:r>
              <a:rPr lang="en-US" sz="4000" i="1" dirty="0"/>
              <a:t>Living Better Through </a:t>
            </a:r>
            <a:r>
              <a:rPr lang="en-US" sz="9600" i="1" dirty="0"/>
              <a:t>Nature</a:t>
            </a:r>
          </a:p>
        </p:txBody>
      </p:sp>
    </p:spTree>
    <p:extLst>
      <p:ext uri="{BB962C8B-B14F-4D97-AF65-F5344CB8AC3E}">
        <p14:creationId xmlns:p14="http://schemas.microsoft.com/office/powerpoint/2010/main" val="5533557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88480" y="1756771"/>
            <a:ext cx="7133299" cy="136479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457200" indent="-457200" defTabSz="410751" latinLnBrk="1" hangingPunct="0">
              <a:buFont typeface="+mj-lt"/>
              <a:buAutoNum type="arabicParenR"/>
            </a:pPr>
            <a:r>
              <a:rPr lang="en-US" sz="2800" dirty="0">
                <a:solidFill>
                  <a:schemeClr val="bg1"/>
                </a:solidFill>
                <a:latin typeface="Montserrat" panose="00000500000000000000" pitchFamily="2" charset="0"/>
                <a:sym typeface="Helvetica Light"/>
              </a:rPr>
              <a:t>Why? Are they just a “HOT” product?</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rPr>
              <a:t>What, does it “ACTUALLY” do?</a:t>
            </a:r>
          </a:p>
          <a:p>
            <a:pPr marL="514350" indent="-514350" defTabSz="410751" latinLnBrk="1" hangingPunct="0">
              <a:buFont typeface="+mj-lt"/>
              <a:buAutoNum type="arabicParenR"/>
            </a:pPr>
            <a:r>
              <a:rPr lang="en-US" sz="2800" dirty="0">
                <a:solidFill>
                  <a:schemeClr val="bg1"/>
                </a:solidFill>
                <a:latin typeface="Montserrat" panose="00000500000000000000" pitchFamily="2" charset="0"/>
                <a:sym typeface="Helvetica Light"/>
              </a:rPr>
              <a:t>What is the “EFFICACY”? </a:t>
            </a:r>
          </a:p>
        </p:txBody>
      </p:sp>
      <p:sp>
        <p:nvSpPr>
          <p:cNvPr id="11" name="Shape 84"/>
          <p:cNvSpPr/>
          <p:nvPr/>
        </p:nvSpPr>
        <p:spPr>
          <a:xfrm>
            <a:off x="5037905" y="5380083"/>
            <a:ext cx="5567749" cy="1364797"/>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solidFill>
                  <a:srgbClr val="FFFFFF"/>
                </a:solidFill>
              </a:defRPr>
            </a:lvl1pPr>
          </a:lstStyle>
          <a:p>
            <a:pPr lvl="0">
              <a:defRPr sz="1800" b="0">
                <a:solidFill>
                  <a:srgbClr val="000000"/>
                </a:solidFill>
              </a:defRPr>
            </a:pPr>
            <a:r>
              <a:rPr lang="en-US" sz="3600" dirty="0">
                <a:solidFill>
                  <a:schemeClr val="bg1"/>
                </a:solidFill>
                <a:latin typeface="Montserrat" panose="00000500000000000000" pitchFamily="2" charset="0"/>
              </a:rPr>
              <a:t>A </a:t>
            </a:r>
            <a:r>
              <a:rPr lang="en-US" sz="4800" i="1" dirty="0">
                <a:solidFill>
                  <a:schemeClr val="bg1"/>
                </a:solidFill>
                <a:latin typeface="Montserrat" panose="00000500000000000000" pitchFamily="2" charset="0"/>
              </a:rPr>
              <a:t>Natural</a:t>
            </a:r>
            <a:r>
              <a:rPr lang="en-US" sz="3600" dirty="0">
                <a:solidFill>
                  <a:schemeClr val="bg1"/>
                </a:solidFill>
                <a:latin typeface="Montserrat" panose="00000500000000000000" pitchFamily="2" charset="0"/>
              </a:rPr>
              <a:t> Solution to </a:t>
            </a:r>
          </a:p>
          <a:p>
            <a:pPr lvl="0">
              <a:defRPr sz="1800" b="0">
                <a:solidFill>
                  <a:srgbClr val="000000"/>
                </a:solidFill>
              </a:defRPr>
            </a:pPr>
            <a:r>
              <a:rPr lang="en-US" sz="3600" dirty="0">
                <a:solidFill>
                  <a:schemeClr val="bg1"/>
                </a:solidFill>
                <a:latin typeface="Montserrat" panose="00000500000000000000" pitchFamily="2" charset="0"/>
              </a:rPr>
              <a:t>Hormone Balance</a:t>
            </a:r>
            <a:endParaRPr sz="3600" dirty="0">
              <a:solidFill>
                <a:schemeClr val="bg1"/>
              </a:solidFill>
              <a:latin typeface="Montserrat" panose="00000500000000000000" pitchFamily="2" charset="0"/>
            </a:endParaRPr>
          </a:p>
        </p:txBody>
      </p:sp>
      <p:sp>
        <p:nvSpPr>
          <p:cNvPr id="2" name="Title 1">
            <a:extLst>
              <a:ext uri="{FF2B5EF4-FFF2-40B4-BE49-F238E27FC236}">
                <a16:creationId xmlns:a16="http://schemas.microsoft.com/office/drawing/2014/main" id="{3F22E783-635B-83B7-A120-B742BA172A0B}"/>
              </a:ext>
            </a:extLst>
          </p:cNvPr>
          <p:cNvSpPr>
            <a:spLocks noGrp="1"/>
          </p:cNvSpPr>
          <p:nvPr>
            <p:ph type="ctrTitle"/>
          </p:nvPr>
        </p:nvSpPr>
        <p:spPr>
          <a:xfrm>
            <a:off x="6585202" y="3770594"/>
            <a:ext cx="6125388" cy="1868160"/>
          </a:xfrm>
        </p:spPr>
        <p:txBody>
          <a:bodyPr>
            <a:normAutofit fontScale="90000"/>
          </a:bodyPr>
          <a:lstStyle/>
          <a:p>
            <a:r>
              <a:rPr lang="en-US" sz="4000" i="1" dirty="0"/>
              <a:t>Living Better Through </a:t>
            </a:r>
            <a:r>
              <a:rPr lang="en-US" sz="9600" i="1" dirty="0"/>
              <a:t>”Nature”</a:t>
            </a:r>
          </a:p>
        </p:txBody>
      </p:sp>
      <p:sp>
        <p:nvSpPr>
          <p:cNvPr id="3" name="Shape 84">
            <a:extLst>
              <a:ext uri="{FF2B5EF4-FFF2-40B4-BE49-F238E27FC236}">
                <a16:creationId xmlns:a16="http://schemas.microsoft.com/office/drawing/2014/main" id="{9FA5C0F2-0A27-63D0-46F5-41CE703AE13C}"/>
              </a:ext>
            </a:extLst>
          </p:cNvPr>
          <p:cNvSpPr/>
          <p:nvPr/>
        </p:nvSpPr>
        <p:spPr>
          <a:xfrm>
            <a:off x="550718" y="701280"/>
            <a:ext cx="8343899" cy="810799"/>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b="1">
                <a:solidFill>
                  <a:srgbClr val="FFFFFF"/>
                </a:solidFill>
              </a:defRPr>
            </a:lvl1pPr>
          </a:lstStyle>
          <a:p>
            <a:pPr lvl="0">
              <a:defRPr sz="1800" b="0">
                <a:solidFill>
                  <a:srgbClr val="000000"/>
                </a:solidFill>
              </a:defRPr>
            </a:pPr>
            <a:r>
              <a:rPr lang="en-US" sz="4800" dirty="0">
                <a:solidFill>
                  <a:schemeClr val="bg1"/>
                </a:solidFill>
                <a:latin typeface="Montserrat" panose="00000500000000000000" pitchFamily="2" charset="0"/>
              </a:rPr>
              <a:t>Reality: Look for 3 things!</a:t>
            </a:r>
            <a:endParaRPr sz="4800" dirty="0">
              <a:solidFill>
                <a:schemeClr val="bg1"/>
              </a:solidFill>
              <a:latin typeface="Montserrat" panose="00000500000000000000" pitchFamily="2" charset="0"/>
            </a:endParaRPr>
          </a:p>
        </p:txBody>
      </p:sp>
    </p:spTree>
    <p:extLst>
      <p:ext uri="{BB962C8B-B14F-4D97-AF65-F5344CB8AC3E}">
        <p14:creationId xmlns:p14="http://schemas.microsoft.com/office/powerpoint/2010/main" val="4539490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descr="A person standing next to a tree&#10;&#10;Description automatically generated">
            <a:extLst>
              <a:ext uri="{FF2B5EF4-FFF2-40B4-BE49-F238E27FC236}">
                <a16:creationId xmlns:a16="http://schemas.microsoft.com/office/drawing/2014/main" id="{7F369296-7A6E-EA44-8988-F865BD3A3785}"/>
              </a:ext>
            </a:extLst>
          </p:cNvPr>
          <p:cNvPicPr>
            <a:picLocks noChangeAspect="1"/>
          </p:cNvPicPr>
          <p:nvPr/>
        </p:nvPicPr>
        <p:blipFill rotWithShape="1">
          <a:blip r:embed="rId2">
            <a:extLst>
              <a:ext uri="{28A0092B-C50C-407E-A947-70E740481C1C}">
                <a14:useLocalDpi xmlns:a14="http://schemas.microsoft.com/office/drawing/2010/main" val="0"/>
              </a:ext>
            </a:extLst>
          </a:blip>
          <a:srcRect t="2013" b="13455"/>
          <a:stretch/>
        </p:blipFill>
        <p:spPr>
          <a:xfrm>
            <a:off x="0" y="0"/>
            <a:ext cx="12192000" cy="6858002"/>
          </a:xfrm>
          <a:prstGeom prst="rect">
            <a:avLst/>
          </a:prstGeom>
        </p:spPr>
      </p:pic>
      <p:sp>
        <p:nvSpPr>
          <p:cNvPr id="11" name="Rectangle 10"/>
          <p:cNvSpPr/>
          <p:nvPr/>
        </p:nvSpPr>
        <p:spPr>
          <a:xfrm>
            <a:off x="0" y="0"/>
            <a:ext cx="5564459" cy="870440"/>
          </a:xfrm>
          <a:prstGeom prst="rect">
            <a:avLst/>
          </a:prstGeom>
          <a:solidFill>
            <a:srgbClr val="7A9A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a:extLst>
              <a:ext uri="{FF2B5EF4-FFF2-40B4-BE49-F238E27FC236}">
                <a16:creationId xmlns:a16="http://schemas.microsoft.com/office/drawing/2014/main" id="{5406D3EA-53F3-4994-8361-D4F15322FFE6}"/>
              </a:ext>
            </a:extLst>
          </p:cNvPr>
          <p:cNvSpPr>
            <a:spLocks noGrp="1"/>
          </p:cNvSpPr>
          <p:nvPr>
            <p:ph type="title"/>
          </p:nvPr>
        </p:nvSpPr>
        <p:spPr>
          <a:xfrm>
            <a:off x="351692" y="174838"/>
            <a:ext cx="5212767" cy="566860"/>
          </a:xfrm>
        </p:spPr>
        <p:txBody>
          <a:bodyPr>
            <a:normAutofit fontScale="90000"/>
          </a:bodyPr>
          <a:lstStyle/>
          <a:p>
            <a:r>
              <a:rPr lang="en-US" dirty="0">
                <a:solidFill>
                  <a:schemeClr val="bg1"/>
                </a:solidFill>
                <a:latin typeface="SteakAndCheese Brush" pitchFamily="2" charset="77"/>
                <a:ea typeface="Gotham-Light" charset="0"/>
                <a:cs typeface="Arial" panose="020B0604020202020204" pitchFamily="34" charset="0"/>
              </a:rPr>
              <a:t>The Winning Combination</a:t>
            </a:r>
          </a:p>
        </p:txBody>
      </p:sp>
      <p:sp>
        <p:nvSpPr>
          <p:cNvPr id="24" name="Oval 23">
            <a:extLst>
              <a:ext uri="{FF2B5EF4-FFF2-40B4-BE49-F238E27FC236}">
                <a16:creationId xmlns:a16="http://schemas.microsoft.com/office/drawing/2014/main" id="{3372045E-AE74-3349-A000-87C905DAFCF4}"/>
              </a:ext>
            </a:extLst>
          </p:cNvPr>
          <p:cNvSpPr/>
          <p:nvPr/>
        </p:nvSpPr>
        <p:spPr>
          <a:xfrm>
            <a:off x="351692" y="1360448"/>
            <a:ext cx="2551939" cy="2545715"/>
          </a:xfrm>
          <a:prstGeom prst="ellipse">
            <a:avLst/>
          </a:prstGeom>
          <a:solidFill>
            <a:srgbClr val="502C1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25 years of experience</a:t>
            </a:r>
          </a:p>
        </p:txBody>
      </p:sp>
      <p:sp>
        <p:nvSpPr>
          <p:cNvPr id="26" name="Oval 25">
            <a:extLst>
              <a:ext uri="{FF2B5EF4-FFF2-40B4-BE49-F238E27FC236}">
                <a16:creationId xmlns:a16="http://schemas.microsoft.com/office/drawing/2014/main" id="{770A8082-1DEF-7B44-9915-067BDC3E3199}"/>
              </a:ext>
            </a:extLst>
          </p:cNvPr>
          <p:cNvSpPr/>
          <p:nvPr/>
        </p:nvSpPr>
        <p:spPr>
          <a:xfrm>
            <a:off x="3926362" y="1360448"/>
            <a:ext cx="2551939" cy="2545715"/>
          </a:xfrm>
          <a:prstGeom prst="ellipse">
            <a:avLst/>
          </a:prstGeom>
          <a:solidFill>
            <a:srgbClr val="502C1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Patented Ingredients</a:t>
            </a:r>
          </a:p>
        </p:txBody>
      </p:sp>
      <p:sp>
        <p:nvSpPr>
          <p:cNvPr id="29" name="Oval 28">
            <a:extLst>
              <a:ext uri="{FF2B5EF4-FFF2-40B4-BE49-F238E27FC236}">
                <a16:creationId xmlns:a16="http://schemas.microsoft.com/office/drawing/2014/main" id="{C637E54C-1F35-B04E-8311-A28AA12FB429}"/>
              </a:ext>
            </a:extLst>
          </p:cNvPr>
          <p:cNvSpPr/>
          <p:nvPr/>
        </p:nvSpPr>
        <p:spPr>
          <a:xfrm>
            <a:off x="7501032" y="1360448"/>
            <a:ext cx="2551939" cy="2545715"/>
          </a:xfrm>
          <a:prstGeom prst="ellipse">
            <a:avLst/>
          </a:prstGeom>
          <a:solidFill>
            <a:srgbClr val="502C1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Researched</a:t>
            </a:r>
            <a:b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b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&amp; Tested</a:t>
            </a:r>
          </a:p>
        </p:txBody>
      </p:sp>
      <p:sp>
        <p:nvSpPr>
          <p:cNvPr id="36" name="Oval 35">
            <a:extLst>
              <a:ext uri="{FF2B5EF4-FFF2-40B4-BE49-F238E27FC236}">
                <a16:creationId xmlns:a16="http://schemas.microsoft.com/office/drawing/2014/main" id="{B6164B5F-F0ED-6944-8B20-AA1631C0D14C}"/>
              </a:ext>
            </a:extLst>
          </p:cNvPr>
          <p:cNvSpPr/>
          <p:nvPr/>
        </p:nvSpPr>
        <p:spPr>
          <a:xfrm>
            <a:off x="2139027" y="3987925"/>
            <a:ext cx="2551939" cy="2545715"/>
          </a:xfrm>
          <a:prstGeom prst="ellipse">
            <a:avLst/>
          </a:prstGeom>
          <a:solidFill>
            <a:srgbClr val="502C1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100% Natural Ingredients</a:t>
            </a:r>
          </a:p>
        </p:txBody>
      </p:sp>
      <p:sp>
        <p:nvSpPr>
          <p:cNvPr id="40" name="Oval 39">
            <a:extLst>
              <a:ext uri="{FF2B5EF4-FFF2-40B4-BE49-F238E27FC236}">
                <a16:creationId xmlns:a16="http://schemas.microsoft.com/office/drawing/2014/main" id="{7EE5419D-7CF1-4444-A1FC-ADBDB76B9A88}"/>
              </a:ext>
            </a:extLst>
          </p:cNvPr>
          <p:cNvSpPr/>
          <p:nvPr/>
        </p:nvSpPr>
        <p:spPr>
          <a:xfrm>
            <a:off x="5713697" y="3987925"/>
            <a:ext cx="2551939" cy="2545715"/>
          </a:xfrm>
          <a:prstGeom prst="ellipse">
            <a:avLst/>
          </a:prstGeom>
          <a:solidFill>
            <a:srgbClr val="502C1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Made </a:t>
            </a:r>
            <a:b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br>
            <a:r>
              <a:rPr lang="en-US" sz="3000" dirty="0">
                <a:solidFill>
                  <a:schemeClr val="bg1"/>
                </a:solidFill>
                <a:effectLst>
                  <a:outerShdw blurRad="50800" dist="76200" dir="2700000" algn="tl" rotWithShape="0">
                    <a:prstClr val="black">
                      <a:alpha val="40000"/>
                    </a:prstClr>
                  </a:outerShdw>
                </a:effectLst>
                <a:latin typeface="SteakAndCheese Brush" pitchFamily="2" charset="77"/>
                <a:ea typeface="Gotham-Medium" charset="0"/>
                <a:cs typeface="Arial" panose="020B0604020202020204" pitchFamily="34" charset="0"/>
              </a:rPr>
              <a:t>in USA</a:t>
            </a:r>
          </a:p>
        </p:txBody>
      </p:sp>
    </p:spTree>
    <p:extLst>
      <p:ext uri="{BB962C8B-B14F-4D97-AF65-F5344CB8AC3E}">
        <p14:creationId xmlns:p14="http://schemas.microsoft.com/office/powerpoint/2010/main" val="4061163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58556-1C08-814D-9158-C9FEE7A30CFF}"/>
              </a:ext>
            </a:extLst>
          </p:cNvPr>
          <p:cNvSpPr>
            <a:spLocks noGrp="1"/>
          </p:cNvSpPr>
          <p:nvPr>
            <p:ph type="title"/>
          </p:nvPr>
        </p:nvSpPr>
        <p:spPr/>
        <p:txBody>
          <a:bodyPr/>
          <a:lstStyle/>
          <a:p>
            <a:endParaRPr lang="en-US"/>
          </a:p>
        </p:txBody>
      </p:sp>
      <p:pic>
        <p:nvPicPr>
          <p:cNvPr id="8" name="Content Placeholder 7" descr="A picture containing wooden, sitting, table, wood&#10;&#10;Description automatically generated">
            <a:extLst>
              <a:ext uri="{FF2B5EF4-FFF2-40B4-BE49-F238E27FC236}">
                <a16:creationId xmlns:a16="http://schemas.microsoft.com/office/drawing/2014/main" id="{F151ED17-A9B5-F042-8A80-BDBEDECF7B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
            <a:ext cx="12192001" cy="6862094"/>
          </a:xfrm>
        </p:spPr>
      </p:pic>
      <p:pic>
        <p:nvPicPr>
          <p:cNvPr id="9" name="Picture 8" descr="A picture containing helmet&#10;&#10;Description automatically generated">
            <a:extLst>
              <a:ext uri="{FF2B5EF4-FFF2-40B4-BE49-F238E27FC236}">
                <a16:creationId xmlns:a16="http://schemas.microsoft.com/office/drawing/2014/main" id="{807E501C-D6F3-164F-B53D-B70216AE7B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6" name="Title 1">
            <a:extLst>
              <a:ext uri="{FF2B5EF4-FFF2-40B4-BE49-F238E27FC236}">
                <a16:creationId xmlns:a16="http://schemas.microsoft.com/office/drawing/2014/main" id="{295C2688-A395-EA4B-8115-8DA34E5CB6AA}"/>
              </a:ext>
            </a:extLst>
          </p:cNvPr>
          <p:cNvSpPr txBox="1">
            <a:spLocks/>
          </p:cNvSpPr>
          <p:nvPr/>
        </p:nvSpPr>
        <p:spPr>
          <a:xfrm rot="19840700">
            <a:off x="-1032883" y="2750617"/>
            <a:ext cx="14397427" cy="1475574"/>
          </a:xfrm>
          <a:prstGeom prst="rect">
            <a:avLst/>
          </a:prstGeom>
          <a:solidFill>
            <a:srgbClr val="FF0000"/>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bg1"/>
                </a:solidFill>
                <a:latin typeface="Gotham Rounded Book" pitchFamily="50" charset="0"/>
                <a:ea typeface="+mj-ea"/>
                <a:cs typeface="+mj-cs"/>
              </a:defRPr>
            </a:lvl1pPr>
          </a:lstStyle>
          <a:p>
            <a:pPr algn="ctr"/>
            <a:r>
              <a:rPr lang="en-US" sz="6000" dirty="0">
                <a:latin typeface="SteakAndCheese Slab" pitchFamily="2" charset="77"/>
                <a:ea typeface="Gotham-Light" charset="0"/>
                <a:cs typeface="Arial" panose="020B0604020202020204" pitchFamily="34" charset="0"/>
              </a:rPr>
              <a:t>NOT AVAILABLE ON AMAZON.COM</a:t>
            </a:r>
          </a:p>
        </p:txBody>
      </p:sp>
    </p:spTree>
    <p:extLst>
      <p:ext uri="{BB962C8B-B14F-4D97-AF65-F5344CB8AC3E}">
        <p14:creationId xmlns:p14="http://schemas.microsoft.com/office/powerpoint/2010/main" val="3967163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9498-9885-0E7D-A570-C6E2BC1916E6}"/>
              </a:ext>
            </a:extLst>
          </p:cNvPr>
          <p:cNvSpPr>
            <a:spLocks noGrp="1"/>
          </p:cNvSpPr>
          <p:nvPr>
            <p:ph type="title"/>
          </p:nvPr>
        </p:nvSpPr>
        <p:spPr/>
        <p:txBody>
          <a:bodyPr>
            <a:normAutofit fontScale="90000"/>
          </a:bodyPr>
          <a:lstStyle/>
          <a:p>
            <a:r>
              <a:rPr lang="en-US" dirty="0"/>
              <a:t>You are so important because we are looking for people around us to have all the answers.</a:t>
            </a:r>
          </a:p>
        </p:txBody>
      </p:sp>
      <p:sp>
        <p:nvSpPr>
          <p:cNvPr id="108" name="Shape 108"/>
          <p:cNvSpPr/>
          <p:nvPr/>
        </p:nvSpPr>
        <p:spPr>
          <a:xfrm>
            <a:off x="6059910" y="1701138"/>
            <a:ext cx="72200" cy="46160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lvl1pPr>
              <a:defRPr b="1"/>
            </a:lvl1pPr>
          </a:lstStyle>
          <a:p>
            <a:pPr lvl="0">
              <a:defRPr sz="1800" b="0"/>
            </a:pPr>
            <a:endParaRPr sz="2531" dirty="0"/>
          </a:p>
        </p:txBody>
      </p:sp>
      <p:sp>
        <p:nvSpPr>
          <p:cNvPr id="9" name="Shape 107"/>
          <p:cNvSpPr/>
          <p:nvPr/>
        </p:nvSpPr>
        <p:spPr>
          <a:xfrm>
            <a:off x="1807779" y="3136849"/>
            <a:ext cx="9638982" cy="34290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lstStyle/>
          <a:p>
            <a:pPr lvl="0" algn="l">
              <a:buFont typeface="Wingdings" pitchFamily="2" charset="2"/>
              <a:buChar char="q"/>
              <a:defRPr sz="1800"/>
            </a:pPr>
            <a:r>
              <a:rPr lang="en-US" sz="2800" dirty="0">
                <a:solidFill>
                  <a:schemeClr val="bg1"/>
                </a:solidFill>
                <a:latin typeface="Montserrat" panose="00000500000000000000" pitchFamily="2" charset="0"/>
              </a:rPr>
              <a:t>   You are now …   THE EXPERT</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PYSICIAN</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SPECIALIST</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HEALER</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MD</a:t>
            </a:r>
          </a:p>
          <a:p>
            <a:pPr lvl="0" algn="l">
              <a:buFont typeface="Wingdings" pitchFamily="2" charset="2"/>
              <a:buChar char="q"/>
              <a:defRPr sz="1800"/>
            </a:pPr>
            <a:r>
              <a:rPr lang="en-US" sz="2800" dirty="0">
                <a:solidFill>
                  <a:schemeClr val="bg1"/>
                </a:solidFill>
                <a:latin typeface="Montserrat" panose="00000500000000000000" pitchFamily="2" charset="0"/>
              </a:rPr>
              <a:t>   You are now …   THE GENERAL PRATITIONER</a:t>
            </a:r>
          </a:p>
          <a:p>
            <a:pPr lvl="0" algn="l">
              <a:buFont typeface="Wingdings" pitchFamily="2" charset="2"/>
              <a:buChar char="q"/>
              <a:defRPr sz="1800"/>
            </a:pPr>
            <a:endParaRPr lang="en-US" sz="1266" dirty="0"/>
          </a:p>
        </p:txBody>
      </p:sp>
      <p:sp>
        <p:nvSpPr>
          <p:cNvPr id="16" name="Content Placeholder 15">
            <a:extLst>
              <a:ext uri="{FF2B5EF4-FFF2-40B4-BE49-F238E27FC236}">
                <a16:creationId xmlns:a16="http://schemas.microsoft.com/office/drawing/2014/main" id="{A1CB2879-0939-445E-F531-B1A69FC730F5}"/>
              </a:ext>
            </a:extLst>
          </p:cNvPr>
          <p:cNvSpPr>
            <a:spLocks noGrp="1"/>
          </p:cNvSpPr>
          <p:nvPr>
            <p:ph sz="half" idx="18"/>
          </p:nvPr>
        </p:nvSpPr>
        <p:spPr>
          <a:xfrm>
            <a:off x="1387365" y="2067405"/>
            <a:ext cx="9879723" cy="692727"/>
          </a:xfrm>
        </p:spPr>
        <p:txBody>
          <a:bodyPr/>
          <a:lstStyle/>
          <a:p>
            <a:r>
              <a:rPr lang="en-US" dirty="0"/>
              <a:t>When you share information on something you are now giving a review.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0" fill="hold"/>
                                        <p:tgtEl>
                                          <p:spTgt spid="9"/>
                                        </p:tgtEl>
                                        <p:attrNameLst>
                                          <p:attrName>ppt_x</p:attrName>
                                        </p:attrNameLst>
                                      </p:cBhvr>
                                      <p:tavLst>
                                        <p:tav tm="0">
                                          <p:val>
                                            <p:strVal val="#ppt_x"/>
                                          </p:val>
                                        </p:tav>
                                        <p:tav tm="100000">
                                          <p:val>
                                            <p:strVal val="#ppt_x"/>
                                          </p:val>
                                        </p:tav>
                                      </p:tavLst>
                                    </p:anim>
                                    <p:anim calcmode="lin" valueType="num">
                                      <p:cBhvr additive="base">
                                        <p:cTn id="8" dur="5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6FEE7FCB-E4AD-FA9E-FBF3-A8194136D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656655" y="4288002"/>
            <a:ext cx="4513007" cy="3384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oud &amp; Joy Trade Samples — Cloud &amp; Joy™ Low-Calorie Better for You Ice  Cream">
            <a:extLst>
              <a:ext uri="{FF2B5EF4-FFF2-40B4-BE49-F238E27FC236}">
                <a16:creationId xmlns:a16="http://schemas.microsoft.com/office/drawing/2014/main" id="{279F8E5B-7D1A-A78C-C8FF-24A64A5EA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847" y="877914"/>
            <a:ext cx="5818424" cy="2114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F0F53D-17F4-72F1-AEFC-8C28AB5345B5}"/>
              </a:ext>
            </a:extLst>
          </p:cNvPr>
          <p:cNvSpPr txBox="1">
            <a:spLocks/>
          </p:cNvSpPr>
          <p:nvPr/>
        </p:nvSpPr>
        <p:spPr>
          <a:xfrm>
            <a:off x="4741144" y="3884979"/>
            <a:ext cx="5072954"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Download slides and watch presentation!</a:t>
            </a:r>
          </a:p>
        </p:txBody>
      </p:sp>
      <p:pic>
        <p:nvPicPr>
          <p:cNvPr id="4" name="Picture 3" descr="A qr code with dots&#10;&#10;Description automatically generated">
            <a:extLst>
              <a:ext uri="{FF2B5EF4-FFF2-40B4-BE49-F238E27FC236}">
                <a16:creationId xmlns:a16="http://schemas.microsoft.com/office/drawing/2014/main" id="{50F6F994-16F7-BB6D-DD25-F15F1FA07486}"/>
              </a:ext>
            </a:extLst>
          </p:cNvPr>
          <p:cNvPicPr>
            <a:picLocks noChangeAspect="1"/>
          </p:cNvPicPr>
          <p:nvPr/>
        </p:nvPicPr>
        <p:blipFill>
          <a:blip r:embed="rId4"/>
          <a:stretch>
            <a:fillRect/>
          </a:stretch>
        </p:blipFill>
        <p:spPr>
          <a:xfrm>
            <a:off x="7754271" y="162694"/>
            <a:ext cx="3384294" cy="3384294"/>
          </a:xfrm>
          <a:prstGeom prst="rect">
            <a:avLst/>
          </a:prstGeom>
        </p:spPr>
      </p:pic>
      <p:pic>
        <p:nvPicPr>
          <p:cNvPr id="6" name="Picture 5" descr="A qr code with dots&#10;&#10;Description automatically generated">
            <a:extLst>
              <a:ext uri="{FF2B5EF4-FFF2-40B4-BE49-F238E27FC236}">
                <a16:creationId xmlns:a16="http://schemas.microsoft.com/office/drawing/2014/main" id="{4D742AD1-8FFC-AC3B-612B-10BA63A9F9BA}"/>
              </a:ext>
            </a:extLst>
          </p:cNvPr>
          <p:cNvPicPr>
            <a:picLocks noChangeAspect="1"/>
          </p:cNvPicPr>
          <p:nvPr/>
        </p:nvPicPr>
        <p:blipFill>
          <a:blip r:embed="rId5"/>
          <a:stretch>
            <a:fillRect/>
          </a:stretch>
        </p:blipFill>
        <p:spPr>
          <a:xfrm>
            <a:off x="554050" y="3429000"/>
            <a:ext cx="3384294" cy="3384294"/>
          </a:xfrm>
          <a:prstGeom prst="rect">
            <a:avLst/>
          </a:prstGeom>
        </p:spPr>
      </p:pic>
    </p:spTree>
    <p:extLst>
      <p:ext uri="{BB962C8B-B14F-4D97-AF65-F5344CB8AC3E}">
        <p14:creationId xmlns:p14="http://schemas.microsoft.com/office/powerpoint/2010/main" val="41517101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descr="A picture containing person, grass, person, outdoor&#10;&#10;Description automatically generated">
            <a:extLst>
              <a:ext uri="{FF2B5EF4-FFF2-40B4-BE49-F238E27FC236}">
                <a16:creationId xmlns:a16="http://schemas.microsoft.com/office/drawing/2014/main" id="{1BD5FB88-8CCF-4B4A-AC1D-3F9FF04B9B7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3820" t="16112" b="11173"/>
          <a:stretch/>
        </p:blipFill>
        <p:spPr>
          <a:xfrm>
            <a:off x="0" y="-1"/>
            <a:ext cx="12192000" cy="6858001"/>
          </a:xfrm>
        </p:spPr>
      </p:pic>
      <p:sp>
        <p:nvSpPr>
          <p:cNvPr id="6" name="Title 1">
            <a:extLst>
              <a:ext uri="{FF2B5EF4-FFF2-40B4-BE49-F238E27FC236}">
                <a16:creationId xmlns:a16="http://schemas.microsoft.com/office/drawing/2014/main" id="{5406D3EA-53F3-4994-8361-D4F15322FFE6}"/>
              </a:ext>
            </a:extLst>
          </p:cNvPr>
          <p:cNvSpPr>
            <a:spLocks noGrp="1"/>
          </p:cNvSpPr>
          <p:nvPr>
            <p:ph type="title"/>
          </p:nvPr>
        </p:nvSpPr>
        <p:spPr>
          <a:xfrm>
            <a:off x="7065991" y="1932495"/>
            <a:ext cx="4418269" cy="2745336"/>
          </a:xfrm>
        </p:spPr>
        <p:txBody>
          <a:bodyPr>
            <a:noAutofit/>
          </a:bodyPr>
          <a:lstStyle/>
          <a:p>
            <a:pPr algn="r"/>
            <a:r>
              <a:rPr lang="en-US" sz="11000" dirty="0">
                <a:latin typeface="SteakAndCheese Brush" pitchFamily="2" charset="77"/>
                <a:ea typeface="Gotham-Light" charset="0"/>
                <a:cs typeface="Arial" panose="020B0604020202020204" pitchFamily="34" charset="0"/>
              </a:rPr>
              <a:t>Thank You</a:t>
            </a:r>
          </a:p>
        </p:txBody>
      </p:sp>
      <p:sp>
        <p:nvSpPr>
          <p:cNvPr id="2" name="Title 1">
            <a:extLst>
              <a:ext uri="{FF2B5EF4-FFF2-40B4-BE49-F238E27FC236}">
                <a16:creationId xmlns:a16="http://schemas.microsoft.com/office/drawing/2014/main" id="{C2B37F09-1ECE-7852-61F7-A5127E9F03E8}"/>
              </a:ext>
            </a:extLst>
          </p:cNvPr>
          <p:cNvSpPr txBox="1">
            <a:spLocks/>
          </p:cNvSpPr>
          <p:nvPr/>
        </p:nvSpPr>
        <p:spPr>
          <a:xfrm>
            <a:off x="459087" y="4516710"/>
            <a:ext cx="8422153" cy="18000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chemeClr val="bg1"/>
                </a:solidFill>
                <a:latin typeface="Arial" panose="020B0604020202020204" pitchFamily="34" charset="0"/>
                <a:ea typeface="+mj-ea"/>
                <a:cs typeface="+mj-cs"/>
              </a:defRPr>
            </a:lvl1pPr>
          </a:lstStyle>
          <a:p>
            <a:r>
              <a:rPr lang="en-US" sz="3200" dirty="0"/>
              <a:t>Help Us Tell The World</a:t>
            </a:r>
          </a:p>
          <a:p>
            <a:r>
              <a:rPr lang="en-US" sz="3200" dirty="0"/>
              <a:t>Title: Revitalizing Health: A Natural Solution to Hormone Balance</a:t>
            </a:r>
          </a:p>
        </p:txBody>
      </p:sp>
    </p:spTree>
    <p:extLst>
      <p:ext uri="{BB962C8B-B14F-4D97-AF65-F5344CB8AC3E}">
        <p14:creationId xmlns:p14="http://schemas.microsoft.com/office/powerpoint/2010/main" val="11216811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Hand drawn ink arrow illustration in sketch style. Business doodle clipart.  Single element for design 14826585 Vector Art at Vecteezy">
            <a:extLst>
              <a:ext uri="{FF2B5EF4-FFF2-40B4-BE49-F238E27FC236}">
                <a16:creationId xmlns:a16="http://schemas.microsoft.com/office/drawing/2014/main" id="{6FEE7FCB-E4AD-FA9E-FBF3-A8194136D2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3656655" y="4288002"/>
            <a:ext cx="4513007" cy="33841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loud &amp; Joy Trade Samples — Cloud &amp; Joy™ Low-Calorie Better for You Ice  Cream">
            <a:extLst>
              <a:ext uri="{FF2B5EF4-FFF2-40B4-BE49-F238E27FC236}">
                <a16:creationId xmlns:a16="http://schemas.microsoft.com/office/drawing/2014/main" id="{279F8E5B-7D1A-A78C-C8FF-24A64A5EA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5847" y="877914"/>
            <a:ext cx="5818424" cy="211483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F0F53D-17F4-72F1-AEFC-8C28AB5345B5}"/>
              </a:ext>
            </a:extLst>
          </p:cNvPr>
          <p:cNvSpPr txBox="1">
            <a:spLocks/>
          </p:cNvSpPr>
          <p:nvPr/>
        </p:nvSpPr>
        <p:spPr>
          <a:xfrm>
            <a:off x="4741144" y="3884979"/>
            <a:ext cx="5072954" cy="1914525"/>
          </a:xfrm>
          <a:prstGeom prst="rect">
            <a:avLst/>
          </a:prstGeom>
        </p:spPr>
        <p:txBody>
          <a:bodyPr/>
          <a:lstStyle>
            <a:lvl1pPr algn="l" defTabSz="914400" rtl="0" eaLnBrk="1" latinLnBrk="0" hangingPunct="1">
              <a:lnSpc>
                <a:spcPct val="90000"/>
              </a:lnSpc>
              <a:spcBef>
                <a:spcPct val="0"/>
              </a:spcBef>
              <a:buNone/>
              <a:defRPr sz="4400" b="1" i="0" kern="1200">
                <a:solidFill>
                  <a:schemeClr val="tx1"/>
                </a:solidFill>
                <a:latin typeface="Montserrat" panose="02000505000000020004" pitchFamily="2" charset="77"/>
                <a:ea typeface="+mj-ea"/>
                <a:cs typeface="+mj-cs"/>
              </a:defRPr>
            </a:lvl1pPr>
          </a:lstStyle>
          <a:p>
            <a:r>
              <a:rPr lang="en-US" dirty="0"/>
              <a:t>Download slides and watch presentation!</a:t>
            </a:r>
          </a:p>
        </p:txBody>
      </p:sp>
      <p:pic>
        <p:nvPicPr>
          <p:cNvPr id="4" name="Picture 3" descr="A qr code with dots&#10;&#10;Description automatically generated">
            <a:extLst>
              <a:ext uri="{FF2B5EF4-FFF2-40B4-BE49-F238E27FC236}">
                <a16:creationId xmlns:a16="http://schemas.microsoft.com/office/drawing/2014/main" id="{50F6F994-16F7-BB6D-DD25-F15F1FA07486}"/>
              </a:ext>
            </a:extLst>
          </p:cNvPr>
          <p:cNvPicPr>
            <a:picLocks noChangeAspect="1"/>
          </p:cNvPicPr>
          <p:nvPr/>
        </p:nvPicPr>
        <p:blipFill>
          <a:blip r:embed="rId4"/>
          <a:stretch>
            <a:fillRect/>
          </a:stretch>
        </p:blipFill>
        <p:spPr>
          <a:xfrm>
            <a:off x="7754271" y="162694"/>
            <a:ext cx="3384294" cy="3384294"/>
          </a:xfrm>
          <a:prstGeom prst="rect">
            <a:avLst/>
          </a:prstGeom>
        </p:spPr>
      </p:pic>
      <p:pic>
        <p:nvPicPr>
          <p:cNvPr id="6" name="Picture 5" descr="A qr code with dots&#10;&#10;Description automatically generated">
            <a:extLst>
              <a:ext uri="{FF2B5EF4-FFF2-40B4-BE49-F238E27FC236}">
                <a16:creationId xmlns:a16="http://schemas.microsoft.com/office/drawing/2014/main" id="{4D742AD1-8FFC-AC3B-612B-10BA63A9F9BA}"/>
              </a:ext>
            </a:extLst>
          </p:cNvPr>
          <p:cNvPicPr>
            <a:picLocks noChangeAspect="1"/>
          </p:cNvPicPr>
          <p:nvPr/>
        </p:nvPicPr>
        <p:blipFill>
          <a:blip r:embed="rId5"/>
          <a:stretch>
            <a:fillRect/>
          </a:stretch>
        </p:blipFill>
        <p:spPr>
          <a:xfrm>
            <a:off x="554050" y="3429000"/>
            <a:ext cx="3384294" cy="3384294"/>
          </a:xfrm>
          <a:prstGeom prst="rect">
            <a:avLst/>
          </a:prstGeom>
        </p:spPr>
      </p:pic>
    </p:spTree>
    <p:extLst>
      <p:ext uri="{BB962C8B-B14F-4D97-AF65-F5344CB8AC3E}">
        <p14:creationId xmlns:p14="http://schemas.microsoft.com/office/powerpoint/2010/main" val="24535075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2C7D7767-7982-C14E-F5A6-145741DF5CAB}"/>
              </a:ext>
            </a:extLst>
          </p:cNvPr>
          <p:cNvSpPr txBox="1">
            <a:spLocks/>
          </p:cNvSpPr>
          <p:nvPr/>
        </p:nvSpPr>
        <p:spPr>
          <a:xfrm>
            <a:off x="838200" y="1825625"/>
            <a:ext cx="7307318" cy="4480582"/>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Montserrat Medium" panose="02000505000000020004"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b="1" dirty="0">
                <a:latin typeface="Montserrat" panose="02000505000000020004" pitchFamily="2" charset="77"/>
              </a:rPr>
              <a:t>That is why are started my career in science and research.</a:t>
            </a:r>
          </a:p>
          <a:p>
            <a:pPr marL="0" indent="0">
              <a:buNone/>
            </a:pPr>
            <a:r>
              <a:rPr lang="en-US" sz="2600" b="1" dirty="0">
                <a:latin typeface="Montserrat" panose="02000505000000020004" pitchFamily="2" charset="77"/>
              </a:rPr>
              <a:t>East Park Naturals is a company centered around research and information.</a:t>
            </a:r>
          </a:p>
          <a:p>
            <a:pPr marL="0" indent="0">
              <a:buNone/>
            </a:pPr>
            <a:endParaRPr lang="en-US" b="1" dirty="0">
              <a:latin typeface="Montserrat" panose="02000505000000020004" pitchFamily="2" charset="77"/>
            </a:endParaRPr>
          </a:p>
          <a:p>
            <a:pPr marL="0" indent="0">
              <a:buNone/>
            </a:pPr>
            <a:endParaRPr lang="en-US" b="1" dirty="0">
              <a:latin typeface="Montserrat" panose="02000505000000020004" pitchFamily="2" charset="77"/>
            </a:endParaRPr>
          </a:p>
          <a:p>
            <a:pPr marL="0" indent="0">
              <a:buNone/>
            </a:pPr>
            <a:endParaRPr lang="en-US" b="1" dirty="0">
              <a:latin typeface="Montserrat" panose="02000505000000020004" pitchFamily="2" charset="77"/>
            </a:endParaRPr>
          </a:p>
          <a:p>
            <a:pPr marL="0" indent="0" latinLnBrk="1" hangingPunct="0">
              <a:buNone/>
            </a:pPr>
            <a:r>
              <a:rPr lang="en-US" dirty="0"/>
              <a:t>Hormones are produced by our endocrine glands,             thyroid, pancreas and ovaries or testes. Hormones           perform essential functions, relay important warnings    and communicate messages throughout the body.</a:t>
            </a:r>
            <a:endParaRPr lang="en-US" sz="4400" dirty="0">
              <a:solidFill>
                <a:srgbClr val="000000"/>
              </a:solidFill>
              <a:sym typeface="Helvetica Light"/>
            </a:endParaRPr>
          </a:p>
        </p:txBody>
      </p:sp>
      <p:sp>
        <p:nvSpPr>
          <p:cNvPr id="2" name="Title 1">
            <a:extLst>
              <a:ext uri="{FF2B5EF4-FFF2-40B4-BE49-F238E27FC236}">
                <a16:creationId xmlns:a16="http://schemas.microsoft.com/office/drawing/2014/main" id="{E3A4ED2F-BD41-15F2-6ECA-317B25E8A6F3}"/>
              </a:ext>
            </a:extLst>
          </p:cNvPr>
          <p:cNvSpPr>
            <a:spLocks noGrp="1"/>
          </p:cNvSpPr>
          <p:nvPr>
            <p:ph type="title"/>
          </p:nvPr>
        </p:nvSpPr>
        <p:spPr/>
        <p:txBody>
          <a:bodyPr/>
          <a:lstStyle/>
          <a:p>
            <a:r>
              <a:rPr lang="en-US" dirty="0"/>
              <a:t>Information = Power</a:t>
            </a:r>
          </a:p>
        </p:txBody>
      </p:sp>
      <p:pic>
        <p:nvPicPr>
          <p:cNvPr id="8" name="Picture 4">
            <a:extLst>
              <a:ext uri="{FF2B5EF4-FFF2-40B4-BE49-F238E27FC236}">
                <a16:creationId xmlns:a16="http://schemas.microsoft.com/office/drawing/2014/main" id="{B7422977-D541-D1CD-4DFF-32C6FEACEDF9}"/>
              </a:ext>
            </a:extLst>
          </p:cNvPr>
          <p:cNvPicPr>
            <a:picLocks noChangeAspect="1" noChangeArrowheads="1"/>
          </p:cNvPicPr>
          <p:nvPr/>
        </p:nvPicPr>
        <p:blipFill>
          <a:blip r:embed="rId3" cstate="print"/>
          <a:srcRect/>
          <a:stretch>
            <a:fillRect/>
          </a:stretch>
        </p:blipFill>
        <p:spPr bwMode="auto">
          <a:xfrm>
            <a:off x="8863659" y="697094"/>
            <a:ext cx="2335846" cy="4115538"/>
          </a:xfrm>
          <a:prstGeom prst="rect">
            <a:avLst/>
          </a:prstGeom>
          <a:noFill/>
          <a:ln w="9525">
            <a:noFill/>
            <a:miter lim="800000"/>
            <a:headEnd/>
            <a:tailEnd/>
          </a:ln>
        </p:spPr>
      </p:pic>
      <p:pic>
        <p:nvPicPr>
          <p:cNvPr id="3" name="Picture 3">
            <a:extLst>
              <a:ext uri="{FF2B5EF4-FFF2-40B4-BE49-F238E27FC236}">
                <a16:creationId xmlns:a16="http://schemas.microsoft.com/office/drawing/2014/main" id="{F967718F-7B0D-D6F8-D5A8-5510D7CBEF81}"/>
              </a:ext>
            </a:extLst>
          </p:cNvPr>
          <p:cNvPicPr>
            <a:picLocks noChangeAspect="1" noChangeArrowheads="1"/>
          </p:cNvPicPr>
          <p:nvPr/>
        </p:nvPicPr>
        <p:blipFill>
          <a:blip r:embed="rId4" cstate="print"/>
          <a:srcRect/>
          <a:stretch>
            <a:fillRect/>
          </a:stretch>
        </p:blipFill>
        <p:spPr bwMode="auto">
          <a:xfrm>
            <a:off x="8807685" y="1122719"/>
            <a:ext cx="2331734" cy="2734577"/>
          </a:xfrm>
          <a:prstGeom prst="rect">
            <a:avLst/>
          </a:prstGeom>
          <a:noFill/>
          <a:ln w="9525">
            <a:noFill/>
            <a:miter lim="800000"/>
            <a:headEnd/>
            <a:tailEnd/>
          </a:ln>
        </p:spPr>
      </p:pic>
      <p:pic>
        <p:nvPicPr>
          <p:cNvPr id="5" name="Picture 4">
            <a:extLst>
              <a:ext uri="{FF2B5EF4-FFF2-40B4-BE49-F238E27FC236}">
                <a16:creationId xmlns:a16="http://schemas.microsoft.com/office/drawing/2014/main" id="{F75CBF1F-1E38-D35E-364C-2C42FD175E08}"/>
              </a:ext>
            </a:extLst>
          </p:cNvPr>
          <p:cNvPicPr>
            <a:picLocks noChangeAspect="1"/>
          </p:cNvPicPr>
          <p:nvPr/>
        </p:nvPicPr>
        <p:blipFill>
          <a:blip r:embed="rId5"/>
          <a:stretch>
            <a:fillRect/>
          </a:stretch>
        </p:blipFill>
        <p:spPr>
          <a:xfrm>
            <a:off x="505434" y="3386958"/>
            <a:ext cx="8785097" cy="1347333"/>
          </a:xfrm>
          <a:prstGeom prst="rect">
            <a:avLst/>
          </a:prstGeom>
        </p:spPr>
      </p:pic>
    </p:spTree>
    <p:extLst>
      <p:ext uri="{BB962C8B-B14F-4D97-AF65-F5344CB8AC3E}">
        <p14:creationId xmlns:p14="http://schemas.microsoft.com/office/powerpoint/2010/main" val="356941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Related image"/>
          <p:cNvPicPr>
            <a:picLocks noChangeAspect="1" noChangeArrowheads="1"/>
          </p:cNvPicPr>
          <p:nvPr/>
        </p:nvPicPr>
        <p:blipFill>
          <a:blip r:embed="rId3" cstate="print"/>
          <a:srcRect/>
          <a:stretch>
            <a:fillRect/>
          </a:stretch>
        </p:blipFill>
        <p:spPr bwMode="auto">
          <a:xfrm>
            <a:off x="3283786" y="2022943"/>
            <a:ext cx="5411391" cy="5411392"/>
          </a:xfrm>
          <a:prstGeom prst="rect">
            <a:avLst/>
          </a:prstGeom>
          <a:noFill/>
        </p:spPr>
      </p:pic>
      <p:sp>
        <p:nvSpPr>
          <p:cNvPr id="6" name="Title 5">
            <a:extLst>
              <a:ext uri="{FF2B5EF4-FFF2-40B4-BE49-F238E27FC236}">
                <a16:creationId xmlns:a16="http://schemas.microsoft.com/office/drawing/2014/main" id="{F7EED933-BB3B-577B-09AE-A51E6EC25BA7}"/>
              </a:ext>
            </a:extLst>
          </p:cNvPr>
          <p:cNvSpPr>
            <a:spLocks noGrp="1"/>
          </p:cNvSpPr>
          <p:nvPr>
            <p:ph type="ctrTitle"/>
          </p:nvPr>
        </p:nvSpPr>
        <p:spPr>
          <a:xfrm>
            <a:off x="4268514" y="210095"/>
            <a:ext cx="7262523" cy="2060140"/>
          </a:xfrm>
        </p:spPr>
        <p:txBody>
          <a:bodyPr>
            <a:normAutofit/>
          </a:bodyPr>
          <a:lstStyle/>
          <a:p>
            <a:pPr lvl="0">
              <a:defRPr sz="1800" b="0">
                <a:solidFill>
                  <a:srgbClr val="000000"/>
                </a:solidFill>
              </a:defRPr>
            </a:pPr>
            <a:r>
              <a:rPr lang="en-US" sz="4000" dirty="0"/>
              <a:t>Hormones are the most potent chemical messengers in our bodies.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7EED933-BB3B-577B-09AE-A51E6EC25BA7}"/>
              </a:ext>
            </a:extLst>
          </p:cNvPr>
          <p:cNvSpPr>
            <a:spLocks noGrp="1"/>
          </p:cNvSpPr>
          <p:nvPr>
            <p:ph type="ctrTitle"/>
          </p:nvPr>
        </p:nvSpPr>
        <p:spPr>
          <a:xfrm>
            <a:off x="4268514" y="210095"/>
            <a:ext cx="7262523" cy="2060140"/>
          </a:xfrm>
        </p:spPr>
        <p:txBody>
          <a:bodyPr>
            <a:normAutofit/>
          </a:bodyPr>
          <a:lstStyle/>
          <a:p>
            <a:pPr lvl="0">
              <a:defRPr sz="1800" b="0">
                <a:solidFill>
                  <a:srgbClr val="000000"/>
                </a:solidFill>
              </a:defRPr>
            </a:pPr>
            <a:r>
              <a:rPr lang="en-US" sz="4000" dirty="0"/>
              <a:t>Hormones are the most potent chemical messengers in our bodies.</a:t>
            </a:r>
          </a:p>
        </p:txBody>
      </p:sp>
      <p:pic>
        <p:nvPicPr>
          <p:cNvPr id="28682" name="Picture 10" descr="Image result for on off switch"/>
          <p:cNvPicPr>
            <a:picLocks noChangeAspect="1" noChangeArrowheads="1"/>
          </p:cNvPicPr>
          <p:nvPr/>
        </p:nvPicPr>
        <p:blipFill>
          <a:blip r:embed="rId3" cstate="print"/>
          <a:srcRect/>
          <a:stretch>
            <a:fillRect/>
          </a:stretch>
        </p:blipFill>
        <p:spPr bwMode="auto">
          <a:xfrm>
            <a:off x="4879145" y="2375338"/>
            <a:ext cx="2219361" cy="4272567"/>
          </a:xfrm>
          <a:prstGeom prst="rect">
            <a:avLst/>
          </a:prstGeom>
          <a:noFill/>
        </p:spPr>
      </p:pic>
    </p:spTree>
    <p:extLst>
      <p:ext uri="{BB962C8B-B14F-4D97-AF65-F5344CB8AC3E}">
        <p14:creationId xmlns:p14="http://schemas.microsoft.com/office/powerpoint/2010/main" val="2484373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43B50D-491B-DB12-6CAA-594081921395}"/>
              </a:ext>
            </a:extLst>
          </p:cNvPr>
          <p:cNvSpPr>
            <a:spLocks noGrp="1"/>
          </p:cNvSpPr>
          <p:nvPr>
            <p:ph type="title"/>
          </p:nvPr>
        </p:nvSpPr>
        <p:spPr>
          <a:xfrm>
            <a:off x="5031828" y="228491"/>
            <a:ext cx="6147816" cy="1232448"/>
          </a:xfrm>
        </p:spPr>
        <p:txBody>
          <a:bodyPr>
            <a:normAutofit fontScale="90000"/>
          </a:bodyPr>
          <a:lstStyle/>
          <a:p>
            <a:r>
              <a:rPr lang="en-US" sz="4400" dirty="0"/>
              <a:t>7 Signs There is a Hormone Problem</a:t>
            </a:r>
            <a:endParaRPr lang="en-US" dirty="0"/>
          </a:p>
        </p:txBody>
      </p:sp>
      <p:sp>
        <p:nvSpPr>
          <p:cNvPr id="11" name="Content Placeholder 10">
            <a:extLst>
              <a:ext uri="{FF2B5EF4-FFF2-40B4-BE49-F238E27FC236}">
                <a16:creationId xmlns:a16="http://schemas.microsoft.com/office/drawing/2014/main" id="{0D09C010-334A-D173-3442-46BA0A39D410}"/>
              </a:ext>
            </a:extLst>
          </p:cNvPr>
          <p:cNvSpPr>
            <a:spLocks noGrp="1"/>
          </p:cNvSpPr>
          <p:nvPr>
            <p:ph idx="1"/>
          </p:nvPr>
        </p:nvSpPr>
        <p:spPr>
          <a:xfrm>
            <a:off x="5031828" y="1496684"/>
            <a:ext cx="6675961" cy="3537772"/>
          </a:xfrm>
        </p:spPr>
        <p:txBody>
          <a:bodyPr>
            <a:normAutofit/>
          </a:bodyPr>
          <a:lstStyle/>
          <a:p>
            <a:pPr marL="0" indent="0">
              <a:buNone/>
            </a:pPr>
            <a:r>
              <a:rPr lang="en-US" dirty="0"/>
              <a:t>1) Fatigue</a:t>
            </a:r>
          </a:p>
          <a:p>
            <a:pPr marL="0" indent="0" algn="l" rtl="0" latinLnBrk="1" hangingPunct="0">
              <a:buNone/>
            </a:pPr>
            <a:r>
              <a:rPr lang="en-US" sz="2400" dirty="0">
                <a:latin typeface="Avenir"/>
                <a:ea typeface="Avenir"/>
                <a:cs typeface="Avenir"/>
                <a:sym typeface="Avenir Roman"/>
              </a:rPr>
              <a:t>Everyone is tired sometimes. But you should recover with adequate rest, hydration and a healthy diet. If  you feel you are taking care of yourself but are still  exhausted or just can’t seem to get back to your      best, take a look at your hormone levels. </a:t>
            </a:r>
            <a:endParaRPr lang="en-US" sz="4400" dirty="0">
              <a:solidFill>
                <a:srgbClr val="000000"/>
              </a:solidFill>
              <a:sym typeface="Helvetica Light"/>
            </a:endParaRPr>
          </a:p>
          <a:p>
            <a:endParaRPr lang="en-US" dirty="0"/>
          </a:p>
        </p:txBody>
      </p:sp>
      <p:pic>
        <p:nvPicPr>
          <p:cNvPr id="17" name="Picture Placeholder 16">
            <a:extLst>
              <a:ext uri="{FF2B5EF4-FFF2-40B4-BE49-F238E27FC236}">
                <a16:creationId xmlns:a16="http://schemas.microsoft.com/office/drawing/2014/main" id="{2EE3DF76-DD90-4E8B-1A0D-1DB9CC937712}"/>
              </a:ext>
            </a:extLst>
          </p:cNvPr>
          <p:cNvPicPr>
            <a:picLocks noGrp="1" noChangeAspect="1"/>
          </p:cNvPicPr>
          <p:nvPr>
            <p:ph type="pic" sz="quarter" idx="13"/>
          </p:nvPr>
        </p:nvPicPr>
        <p:blipFill>
          <a:blip r:embed="rId3"/>
          <a:srcRect l="20835" r="20835"/>
          <a:stretch>
            <a:fillRect/>
          </a:stretch>
        </p:blipFill>
        <p:spPr>
          <a:xfrm>
            <a:off x="484211" y="512063"/>
            <a:ext cx="4404360" cy="56648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543B50D-491B-DB12-6CAA-594081921395}"/>
              </a:ext>
            </a:extLst>
          </p:cNvPr>
          <p:cNvSpPr>
            <a:spLocks noGrp="1"/>
          </p:cNvSpPr>
          <p:nvPr>
            <p:ph type="title"/>
          </p:nvPr>
        </p:nvSpPr>
        <p:spPr>
          <a:xfrm>
            <a:off x="838200" y="554947"/>
            <a:ext cx="4721352" cy="1325563"/>
          </a:xfrm>
        </p:spPr>
        <p:txBody>
          <a:bodyPr>
            <a:normAutofit fontScale="90000"/>
          </a:bodyPr>
          <a:lstStyle/>
          <a:p>
            <a:r>
              <a:rPr lang="en-US" sz="4400" dirty="0"/>
              <a:t>7 Signs There is a Hormone Problem</a:t>
            </a:r>
            <a:endParaRPr lang="en-US" dirty="0"/>
          </a:p>
        </p:txBody>
      </p:sp>
      <p:sp>
        <p:nvSpPr>
          <p:cNvPr id="11" name="Content Placeholder 10">
            <a:extLst>
              <a:ext uri="{FF2B5EF4-FFF2-40B4-BE49-F238E27FC236}">
                <a16:creationId xmlns:a16="http://schemas.microsoft.com/office/drawing/2014/main" id="{0D09C010-334A-D173-3442-46BA0A39D410}"/>
              </a:ext>
            </a:extLst>
          </p:cNvPr>
          <p:cNvSpPr>
            <a:spLocks noGrp="1"/>
          </p:cNvSpPr>
          <p:nvPr>
            <p:ph idx="1"/>
          </p:nvPr>
        </p:nvSpPr>
        <p:spPr>
          <a:xfrm>
            <a:off x="838200" y="2173097"/>
            <a:ext cx="4721352" cy="4343317"/>
          </a:xfrm>
        </p:spPr>
        <p:txBody>
          <a:bodyPr>
            <a:normAutofit fontScale="85000" lnSpcReduction="10000"/>
          </a:bodyPr>
          <a:lstStyle/>
          <a:p>
            <a:pPr marL="0" indent="0">
              <a:buNone/>
            </a:pPr>
            <a:r>
              <a:rPr lang="en-US" dirty="0"/>
              <a:t>2) Anxiety</a:t>
            </a:r>
          </a:p>
          <a:p>
            <a:pPr marL="0" indent="0" algn="l">
              <a:buNone/>
            </a:pPr>
            <a:r>
              <a:rPr lang="en-US" sz="2400" dirty="0">
                <a:latin typeface="Avenir"/>
                <a:ea typeface="Avenir"/>
                <a:cs typeface="Avenir"/>
                <a:sym typeface="Avenir Roman"/>
              </a:rPr>
              <a:t>Neuroendocrinology is the study of the intimate relationship of the neurotransmitters, or chemical messengers of the brain, and hormones. Excess adrenal stimulation due to the outrageous stress that we subject ourselves to has become a silent epidemic. We know eating the right foods and techniques such as meditation, and deep breathing engages the relaxation side of your nervous system rather than the “fight-or-flight” impulses.</a:t>
            </a:r>
          </a:p>
          <a:p>
            <a:endParaRPr lang="en-US" dirty="0"/>
          </a:p>
        </p:txBody>
      </p:sp>
      <p:pic>
        <p:nvPicPr>
          <p:cNvPr id="17" name="Picture Placeholder 16">
            <a:extLst>
              <a:ext uri="{FF2B5EF4-FFF2-40B4-BE49-F238E27FC236}">
                <a16:creationId xmlns:a16="http://schemas.microsoft.com/office/drawing/2014/main" id="{2EE3DF76-DD90-4E8B-1A0D-1DB9CC937712}"/>
              </a:ext>
            </a:extLst>
          </p:cNvPr>
          <p:cNvPicPr>
            <a:picLocks noGrp="1" noChangeAspect="1"/>
          </p:cNvPicPr>
          <p:nvPr>
            <p:ph type="pic" sz="quarter" idx="13"/>
          </p:nvPr>
        </p:nvPicPr>
        <p:blipFill>
          <a:blip r:embed="rId3"/>
          <a:srcRect l="20334" r="20334"/>
          <a:stretch/>
        </p:blipFill>
        <p:spPr>
          <a:xfrm>
            <a:off x="6052283" y="-52550"/>
            <a:ext cx="6166070" cy="6936828"/>
          </a:xfrm>
          <a:prstGeom prst="rect">
            <a:avLst/>
          </a:prstGeom>
        </p:spPr>
      </p:pic>
      <p:sp>
        <p:nvSpPr>
          <p:cNvPr id="2" name="Title 8">
            <a:extLst>
              <a:ext uri="{FF2B5EF4-FFF2-40B4-BE49-F238E27FC236}">
                <a16:creationId xmlns:a16="http://schemas.microsoft.com/office/drawing/2014/main" id="{097D46AF-F99E-7767-45A1-C0FEDFBE2FFD}"/>
              </a:ext>
            </a:extLst>
          </p:cNvPr>
          <p:cNvSpPr txBox="1">
            <a:spLocks/>
          </p:cNvSpPr>
          <p:nvPr/>
        </p:nvSpPr>
        <p:spPr>
          <a:xfrm>
            <a:off x="6241463" y="234376"/>
            <a:ext cx="5944441" cy="95644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bg1"/>
                </a:solidFill>
                <a:latin typeface="Montserrat" panose="02000505000000020004" pitchFamily="2" charset="77"/>
                <a:ea typeface="+mj-ea"/>
                <a:cs typeface="+mj-cs"/>
              </a:defRPr>
            </a:lvl1pPr>
          </a:lstStyle>
          <a:p>
            <a:r>
              <a:rPr lang="en-US" sz="3500" dirty="0">
                <a:solidFill>
                  <a:schemeClr val="tx1"/>
                </a:solidFill>
              </a:rPr>
              <a:t>It’s not “all in your head”</a:t>
            </a:r>
          </a:p>
        </p:txBody>
      </p:sp>
    </p:spTree>
    <p:extLst>
      <p:ext uri="{BB962C8B-B14F-4D97-AF65-F5344CB8AC3E}">
        <p14:creationId xmlns:p14="http://schemas.microsoft.com/office/powerpoint/2010/main" val="1944108810"/>
      </p:ext>
    </p:extLst>
  </p:cSld>
  <p:clrMapOvr>
    <a:masterClrMapping/>
  </p:clrMapOvr>
</p:sld>
</file>

<file path=ppt/theme/theme1.xml><?xml version="1.0" encoding="utf-8"?>
<a:theme xmlns:a="http://schemas.openxmlformats.org/drawingml/2006/main" name="Office Theme">
  <a:themeElements>
    <a:clrScheme name="East Park Naturals">
      <a:dk1>
        <a:srgbClr val="000000"/>
      </a:dk1>
      <a:lt1>
        <a:srgbClr val="FFFFFF"/>
      </a:lt1>
      <a:dk2>
        <a:srgbClr val="53585F"/>
      </a:dk2>
      <a:lt2>
        <a:srgbClr val="DCDEE0"/>
      </a:lt2>
      <a:accent1>
        <a:srgbClr val="799A01"/>
      </a:accent1>
      <a:accent2>
        <a:srgbClr val="502C1E"/>
      </a:accent2>
      <a:accent3>
        <a:srgbClr val="E8C500"/>
      </a:accent3>
      <a:accent4>
        <a:srgbClr val="7A9905"/>
      </a:accent4>
      <a:accent5>
        <a:srgbClr val="4F2C1F"/>
      </a:accent5>
      <a:accent6>
        <a:srgbClr val="E9C500"/>
      </a:accent6>
      <a:hlink>
        <a:srgbClr val="003D27"/>
      </a:hlink>
      <a:folHlink>
        <a:srgbClr val="4F2C1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45575</TotalTime>
  <Words>4131</Words>
  <Application>Microsoft Office PowerPoint</Application>
  <PresentationFormat>Widescreen</PresentationFormat>
  <Paragraphs>366</Paragraphs>
  <Slides>42</Slides>
  <Notes>28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Avenir</vt:lpstr>
      <vt:lpstr>Calibri</vt:lpstr>
      <vt:lpstr>Helvetica Light</vt:lpstr>
      <vt:lpstr>Montserrat</vt:lpstr>
      <vt:lpstr>Montserrat Medium</vt:lpstr>
      <vt:lpstr>SteakAndCheese Brush</vt:lpstr>
      <vt:lpstr>SteakAndCheese Slab</vt:lpstr>
      <vt:lpstr>Wingdings</vt:lpstr>
      <vt:lpstr>Office Theme</vt:lpstr>
      <vt:lpstr>Revitalizing Health: A Natural Solution to Hormone Balance</vt:lpstr>
      <vt:lpstr>PowerPoint Presentation</vt:lpstr>
      <vt:lpstr>Introduction</vt:lpstr>
      <vt:lpstr>You are so important because we are looking for people around us to have all the answers.</vt:lpstr>
      <vt:lpstr>Information = Power</vt:lpstr>
      <vt:lpstr>Hormones are the most potent chemical messengers in our bodies.</vt:lpstr>
      <vt:lpstr>Hormones are the most potent chemical messengers in our bodies.</vt:lpstr>
      <vt:lpstr>7 Signs There is a Hormone Problem</vt:lpstr>
      <vt:lpstr>7 Signs There is a Hormone Problem</vt:lpstr>
      <vt:lpstr>7 Signs There is a Hormone Problem</vt:lpstr>
      <vt:lpstr>7 Signs There is a Hormone Problem</vt:lpstr>
      <vt:lpstr>7 Signs There is a Hormone Problem</vt:lpstr>
      <vt:lpstr>7 Signs There is a Hormone Problem</vt:lpstr>
      <vt:lpstr>PowerPoint Presentation</vt:lpstr>
      <vt:lpstr>Living Better Through Nature</vt:lpstr>
      <vt:lpstr>Living Better Through Nature</vt:lpstr>
      <vt:lpstr>Mechanical Relief</vt:lpstr>
      <vt:lpstr>Hormone Replacement Therapy (HRT)</vt:lpstr>
      <vt:lpstr>Hormone Replacement Therapy (HRT)</vt:lpstr>
      <vt:lpstr>Bio-Identical Hormones “Natural” Hormones </vt:lpstr>
      <vt:lpstr>Living Better Through Nature</vt:lpstr>
      <vt:lpstr>PowerPoint Presentation</vt:lpstr>
      <vt:lpstr>Essential Trace Elements</vt:lpstr>
      <vt:lpstr>PowerPoint Presentation</vt:lpstr>
      <vt:lpstr>Essential Trace Elements</vt:lpstr>
      <vt:lpstr>PowerPoint Presentation</vt:lpstr>
      <vt:lpstr>Why Now?</vt:lpstr>
      <vt:lpstr>Indium Research</vt:lpstr>
      <vt:lpstr>Indium = Absorption = Thyroid Function</vt:lpstr>
      <vt:lpstr>PowerPoint Presentation</vt:lpstr>
      <vt:lpstr>PowerPoint Presentation</vt:lpstr>
      <vt:lpstr>PowerPoint Presentation</vt:lpstr>
      <vt:lpstr>PowerPoint Presentation</vt:lpstr>
      <vt:lpstr>PowerPoint Presentation</vt:lpstr>
      <vt:lpstr>Living Better Through Nature</vt:lpstr>
      <vt:lpstr>Living Better Through Nature</vt:lpstr>
      <vt:lpstr>Living Better Through ”Nature”</vt:lpstr>
      <vt:lpstr>The Winning Combination</vt:lpstr>
      <vt:lpstr>PowerPoint Presentation</vt:lpstr>
      <vt:lpstr>PowerPoint Presentation</vt:lpstr>
      <vt:lpstr>Thank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CCBB Curriculum Template</dc:title>
  <dc:creator>Hannah Bailey</dc:creator>
  <cp:lastModifiedBy>Geoff Melcher</cp:lastModifiedBy>
  <cp:revision>66</cp:revision>
  <cp:lastPrinted>2024-05-15T22:52:15Z</cp:lastPrinted>
  <dcterms:created xsi:type="dcterms:W3CDTF">2023-10-05T18:55:19Z</dcterms:created>
  <dcterms:modified xsi:type="dcterms:W3CDTF">2024-05-18T13:24:57Z</dcterms:modified>
</cp:coreProperties>
</file>